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7"/>
  </p:notesMasterIdLst>
  <p:sldIdLst>
    <p:sldId id="314" r:id="rId2"/>
    <p:sldId id="257" r:id="rId3"/>
    <p:sldId id="258" r:id="rId4"/>
    <p:sldId id="259" r:id="rId5"/>
    <p:sldId id="260" r:id="rId6"/>
    <p:sldId id="261" r:id="rId7"/>
    <p:sldId id="262" r:id="rId8"/>
    <p:sldId id="264" r:id="rId9"/>
    <p:sldId id="268" r:id="rId10"/>
    <p:sldId id="267" r:id="rId11"/>
    <p:sldId id="269" r:id="rId12"/>
    <p:sldId id="270" r:id="rId13"/>
    <p:sldId id="274" r:id="rId14"/>
    <p:sldId id="271" r:id="rId15"/>
    <p:sldId id="272" r:id="rId16"/>
    <p:sldId id="273"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2" r:id="rId53"/>
    <p:sldId id="310" r:id="rId54"/>
    <p:sldId id="313" r:id="rId55"/>
    <p:sldId id="315"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1296" y="-82"/>
      </p:cViewPr>
      <p:guideLst>
        <p:guide orient="horz" pos="2160"/>
        <p:guide pos="2880"/>
      </p:guideLst>
    </p:cSldViewPr>
  </p:slideViewPr>
  <p:notesTextViewPr>
    <p:cViewPr>
      <p:scale>
        <a:sx n="1" d="1"/>
        <a:sy n="1" d="1"/>
      </p:scale>
      <p:origin x="0" y="0"/>
    </p:cViewPr>
  </p:notesTextViewPr>
  <p:sorterViewPr>
    <p:cViewPr>
      <p:scale>
        <a:sx n="100" d="100"/>
        <a:sy n="100" d="100"/>
      </p:scale>
      <p:origin x="0" y="101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983104-9835-4E6B-9535-56F39B4ABE6E}" type="datetimeFigureOut">
              <a:rPr lang="en-IN" smtClean="0"/>
              <a:t>10-07-2017</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8F3DF8-2522-453C-A37E-15D33576E279}" type="slidenum">
              <a:rPr lang="en-IN" smtClean="0"/>
              <a:t>‹#›</a:t>
            </a:fld>
            <a:endParaRPr lang="en-IN"/>
          </a:p>
        </p:txBody>
      </p:sp>
    </p:spTree>
    <p:extLst>
      <p:ext uri="{BB962C8B-B14F-4D97-AF65-F5344CB8AC3E}">
        <p14:creationId xmlns:p14="http://schemas.microsoft.com/office/powerpoint/2010/main" val="51730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A68B3746-64BA-4E0B-99ED-0DDADC338564}" type="slidenum">
              <a:rPr lang="en-IN" smtClean="0"/>
              <a:t>1</a:t>
            </a:fld>
            <a:endParaRPr lang="en-IN"/>
          </a:p>
        </p:txBody>
      </p:sp>
    </p:spTree>
    <p:extLst>
      <p:ext uri="{BB962C8B-B14F-4D97-AF65-F5344CB8AC3E}">
        <p14:creationId xmlns:p14="http://schemas.microsoft.com/office/powerpoint/2010/main" val="3989186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Straight Connector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1" name="Straight Connector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2" name="Straight Connector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3" name="Straight Connector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4" name="Straight Connector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5" name="Straight Connector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6" name="Rectangle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7" name="Oval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8" name="Oval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9" name="Oval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0" name="Oval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1" name="Oval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Title 7"/>
          <p:cNvSpPr>
            <a:spLocks noGrp="1"/>
          </p:cNvSpPr>
          <p:nvPr>
            <p:ph type="ctrTitle"/>
          </p:nvPr>
        </p:nvSpPr>
        <p:spPr>
          <a:xfrm>
            <a:off x="2286000" y="3124200"/>
            <a:ext cx="6172200" cy="1894362"/>
          </a:xfrm>
        </p:spPr>
        <p:txBody>
          <a:bodyPr/>
          <a:lstStyle>
            <a:lvl1pPr>
              <a:defRPr b="1"/>
            </a:lvl1pPr>
          </a:lstStyle>
          <a:p>
            <a:r>
              <a:rPr lang="en-US" smtClean="0"/>
              <a:t>Click to edit Master title style</a:t>
            </a:r>
            <a:endParaRPr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2" name="Date Placeholder 27"/>
          <p:cNvSpPr>
            <a:spLocks noGrp="1"/>
          </p:cNvSpPr>
          <p:nvPr>
            <p:ph type="dt" sz="half" idx="10"/>
          </p:nvPr>
        </p:nvSpPr>
        <p:spPr bwMode="auto">
          <a:xfrm rot="5400000">
            <a:off x="7764463" y="1174750"/>
            <a:ext cx="2286000" cy="381000"/>
          </a:xfrm>
        </p:spPr>
        <p:txBody>
          <a:bodyPr/>
          <a:lstStyle>
            <a:lvl1pPr>
              <a:defRPr/>
            </a:lvl1pPr>
          </a:lstStyle>
          <a:p>
            <a:fld id="{52CAD806-946D-4700-BEEB-8BBCC2E30A41}" type="datetimeFigureOut">
              <a:rPr lang="en-US" smtClean="0"/>
              <a:t>7/10/2017</a:t>
            </a:fld>
            <a:endParaRPr lang="en-US"/>
          </a:p>
        </p:txBody>
      </p:sp>
      <p:sp>
        <p:nvSpPr>
          <p:cNvPr id="23" name="Footer Placeholder 16"/>
          <p:cNvSpPr>
            <a:spLocks noGrp="1"/>
          </p:cNvSpPr>
          <p:nvPr>
            <p:ph type="ftr" sz="quarter" idx="11"/>
          </p:nvPr>
        </p:nvSpPr>
        <p:spPr bwMode="auto">
          <a:xfrm rot="5400000">
            <a:off x="7077076" y="4181475"/>
            <a:ext cx="3657600" cy="384175"/>
          </a:xfrm>
        </p:spPr>
        <p:txBody>
          <a:bodyPr/>
          <a:lstStyle>
            <a:lvl1pPr>
              <a:defRPr/>
            </a:lvl1pPr>
          </a:lstStyle>
          <a:p>
            <a:endParaRPr lang="en-US"/>
          </a:p>
        </p:txBody>
      </p:sp>
      <p:sp>
        <p:nvSpPr>
          <p:cNvPr id="24" name="Slide Number Placeholder 28"/>
          <p:cNvSpPr>
            <a:spLocks noGrp="1"/>
          </p:cNvSpPr>
          <p:nvPr>
            <p:ph type="sldNum" sz="quarter" idx="12"/>
          </p:nvPr>
        </p:nvSpPr>
        <p:spPr bwMode="auto">
          <a:xfrm>
            <a:off x="1325563" y="4929188"/>
            <a:ext cx="609600" cy="517525"/>
          </a:xfrm>
        </p:spPr>
        <p:txBody>
          <a:bodyPr/>
          <a:lstStyle>
            <a:lvl1pPr>
              <a:defRPr/>
            </a:lvl1pPr>
          </a:lstStyle>
          <a:p>
            <a:fld id="{08729105-1B9B-4AA5-AC1C-C5D8D681125A}" type="slidenum">
              <a:rPr lang="en-US" smtClean="0"/>
              <a:t>‹#›</a:t>
            </a:fld>
            <a:endParaRPr lang="en-US"/>
          </a:p>
        </p:txBody>
      </p:sp>
    </p:spTree>
    <p:extLst>
      <p:ext uri="{BB962C8B-B14F-4D97-AF65-F5344CB8AC3E}">
        <p14:creationId xmlns:p14="http://schemas.microsoft.com/office/powerpoint/2010/main" val="3813964135"/>
      </p:ext>
    </p:extLst>
  </p:cSld>
  <p:clrMapOvr>
    <a:overrideClrMapping bg1="lt1" tx1="dk1" bg2="lt2" tx2="dk2" accent1="accent1" accent2="accent2" accent3="accent3" accent4="accent4" accent5="accent5" accent6="accent6" hlink="hlink" folHlink="folHlink"/>
  </p:clrMapOvr>
  <p:transition>
    <p:blind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52CAD806-946D-4700-BEEB-8BBCC2E30A41}" type="datetimeFigureOut">
              <a:rPr lang="en-US" smtClean="0"/>
              <a:t>7/10/2017</a:t>
            </a:fld>
            <a:endParaRPr lang="en-US"/>
          </a:p>
        </p:txBody>
      </p:sp>
      <p:sp>
        <p:nvSpPr>
          <p:cNvPr id="5" name="Footer Placeholder 2"/>
          <p:cNvSpPr>
            <a:spLocks noGrp="1"/>
          </p:cNvSpPr>
          <p:nvPr>
            <p:ph type="ftr" sz="quarter" idx="11"/>
          </p:nvPr>
        </p:nvSpPr>
        <p:spPr/>
        <p:txBody>
          <a:bodyPr/>
          <a:lstStyle>
            <a:lvl1pPr>
              <a:defRPr/>
            </a:lvl1pPr>
          </a:lstStyle>
          <a:p>
            <a:endParaRPr lang="en-US"/>
          </a:p>
        </p:txBody>
      </p:sp>
      <p:sp>
        <p:nvSpPr>
          <p:cNvPr id="6" name="Slide Number Placeholder 22"/>
          <p:cNvSpPr>
            <a:spLocks noGrp="1"/>
          </p:cNvSpPr>
          <p:nvPr>
            <p:ph type="sldNum" sz="quarter" idx="12"/>
          </p:nvPr>
        </p:nvSpPr>
        <p:spPr/>
        <p:txBody>
          <a:bodyPr/>
          <a:lstStyle>
            <a:lvl1pPr>
              <a:defRPr/>
            </a:lvl1pPr>
          </a:lstStyle>
          <a:p>
            <a:fld id="{08729105-1B9B-4AA5-AC1C-C5D8D681125A}" type="slidenum">
              <a:rPr lang="en-US" smtClean="0"/>
              <a:t>‹#›</a:t>
            </a:fld>
            <a:endParaRPr lang="en-US"/>
          </a:p>
        </p:txBody>
      </p:sp>
    </p:spTree>
    <p:extLst>
      <p:ext uri="{BB962C8B-B14F-4D97-AF65-F5344CB8AC3E}">
        <p14:creationId xmlns:p14="http://schemas.microsoft.com/office/powerpoint/2010/main" val="3226481813"/>
      </p:ext>
    </p:extLst>
  </p:cSld>
  <p:clrMapOvr>
    <a:masterClrMapping/>
  </p:clrMapOvr>
  <p:transition>
    <p:blind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52CAD806-946D-4700-BEEB-8BBCC2E30A41}" type="datetimeFigureOut">
              <a:rPr lang="en-US" smtClean="0"/>
              <a:t>7/10/2017</a:t>
            </a:fld>
            <a:endParaRPr lang="en-US"/>
          </a:p>
        </p:txBody>
      </p:sp>
      <p:sp>
        <p:nvSpPr>
          <p:cNvPr id="5" name="Footer Placeholder 2"/>
          <p:cNvSpPr>
            <a:spLocks noGrp="1"/>
          </p:cNvSpPr>
          <p:nvPr>
            <p:ph type="ftr" sz="quarter" idx="11"/>
          </p:nvPr>
        </p:nvSpPr>
        <p:spPr/>
        <p:txBody>
          <a:bodyPr/>
          <a:lstStyle>
            <a:lvl1pPr>
              <a:defRPr/>
            </a:lvl1pPr>
          </a:lstStyle>
          <a:p>
            <a:endParaRPr lang="en-US"/>
          </a:p>
        </p:txBody>
      </p:sp>
      <p:sp>
        <p:nvSpPr>
          <p:cNvPr id="6" name="Slide Number Placeholder 22"/>
          <p:cNvSpPr>
            <a:spLocks noGrp="1"/>
          </p:cNvSpPr>
          <p:nvPr>
            <p:ph type="sldNum" sz="quarter" idx="12"/>
          </p:nvPr>
        </p:nvSpPr>
        <p:spPr/>
        <p:txBody>
          <a:bodyPr/>
          <a:lstStyle>
            <a:lvl1pPr>
              <a:defRPr/>
            </a:lvl1pPr>
          </a:lstStyle>
          <a:p>
            <a:fld id="{08729105-1B9B-4AA5-AC1C-C5D8D681125A}" type="slidenum">
              <a:rPr lang="en-US" smtClean="0"/>
              <a:t>‹#›</a:t>
            </a:fld>
            <a:endParaRPr lang="en-US"/>
          </a:p>
        </p:txBody>
      </p:sp>
    </p:spTree>
    <p:extLst>
      <p:ext uri="{BB962C8B-B14F-4D97-AF65-F5344CB8AC3E}">
        <p14:creationId xmlns:p14="http://schemas.microsoft.com/office/powerpoint/2010/main" val="3983663798"/>
      </p:ext>
    </p:extLst>
  </p:cSld>
  <p:clrMapOvr>
    <a:masterClrMapping/>
  </p:clrMapOvr>
  <p:transition>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600200"/>
            <a:ext cx="7467600" cy="48737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rtlCol="0"/>
          <a:lstStyle>
            <a:lvl1pPr>
              <a:defRPr/>
            </a:lvl1pPr>
          </a:lstStyle>
          <a:p>
            <a:fld id="{52CAD806-946D-4700-BEEB-8BBCC2E30A41}" type="datetimeFigureOut">
              <a:rPr lang="en-US" smtClean="0"/>
              <a:t>7/10/2017</a:t>
            </a:fld>
            <a:endParaRPr lang="en-US"/>
          </a:p>
        </p:txBody>
      </p:sp>
      <p:sp>
        <p:nvSpPr>
          <p:cNvPr id="5" name="Slide Number Placeholder 8"/>
          <p:cNvSpPr>
            <a:spLocks noGrp="1"/>
          </p:cNvSpPr>
          <p:nvPr>
            <p:ph type="sldNum" sz="quarter" idx="11"/>
          </p:nvPr>
        </p:nvSpPr>
        <p:spPr/>
        <p:txBody>
          <a:bodyPr rtlCol="0"/>
          <a:lstStyle>
            <a:lvl1pPr>
              <a:defRPr/>
            </a:lvl1pPr>
          </a:lstStyle>
          <a:p>
            <a:fld id="{08729105-1B9B-4AA5-AC1C-C5D8D681125A}" type="slidenum">
              <a:rPr lang="en-US" smtClean="0"/>
              <a:t>‹#›</a:t>
            </a:fld>
            <a:endParaRPr lang="en-US"/>
          </a:p>
        </p:txBody>
      </p:sp>
      <p:sp>
        <p:nvSpPr>
          <p:cNvPr id="6" name="Footer Placeholder 9"/>
          <p:cNvSpPr>
            <a:spLocks noGrp="1"/>
          </p:cNvSpPr>
          <p:nvPr>
            <p:ph type="ftr" sz="quarter" idx="12"/>
          </p:nvPr>
        </p:nvSpPr>
        <p:spPr/>
        <p:txBody>
          <a:bodyPr rtlCol="0"/>
          <a:lstStyle>
            <a:lvl1pPr>
              <a:defRPr/>
            </a:lvl1pPr>
          </a:lstStyle>
          <a:p>
            <a:endParaRPr lang="en-US"/>
          </a:p>
        </p:txBody>
      </p:sp>
    </p:spTree>
    <p:extLst>
      <p:ext uri="{BB962C8B-B14F-4D97-AF65-F5344CB8AC3E}">
        <p14:creationId xmlns:p14="http://schemas.microsoft.com/office/powerpoint/2010/main" val="2043580597"/>
      </p:ext>
    </p:extLst>
  </p:cSld>
  <p:clrMapOvr>
    <a:masterClrMapping/>
  </p:clrMapOvr>
  <p:transition>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Straight Connector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latin typeface="Arial" charset="0"/>
            </a:endParaRPr>
          </a:p>
        </p:txBody>
      </p:sp>
      <p:sp>
        <p:nvSpPr>
          <p:cNvPr id="9" name="Straight Connector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0" name="Straight Connector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1" name="Straight Connector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2" name="Straight Connector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3" name="Rectangle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4" name="Oval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Oval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Oval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7" name="Oval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8" name="Oval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9" name="Straight Connector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smtClean="0"/>
              <a:t>Click to edit Master title style</a:t>
            </a:r>
            <a:endParaRPr lang="en-US"/>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0" name="Date Placeholder 3"/>
          <p:cNvSpPr>
            <a:spLocks noGrp="1"/>
          </p:cNvSpPr>
          <p:nvPr>
            <p:ph type="dt" sz="half" idx="10"/>
          </p:nvPr>
        </p:nvSpPr>
        <p:spPr bwMode="auto">
          <a:xfrm rot="5400000">
            <a:off x="7762875" y="1169988"/>
            <a:ext cx="2286000" cy="381000"/>
          </a:xfrm>
        </p:spPr>
        <p:txBody>
          <a:bodyPr/>
          <a:lstStyle>
            <a:lvl1pPr>
              <a:defRPr/>
            </a:lvl1pPr>
          </a:lstStyle>
          <a:p>
            <a:fld id="{52CAD806-946D-4700-BEEB-8BBCC2E30A41}" type="datetimeFigureOut">
              <a:rPr lang="en-US" smtClean="0"/>
              <a:t>7/10/2017</a:t>
            </a:fld>
            <a:endParaRPr lang="en-US"/>
          </a:p>
        </p:txBody>
      </p:sp>
      <p:sp>
        <p:nvSpPr>
          <p:cNvPr id="21" name="Footer Placeholder 4"/>
          <p:cNvSpPr>
            <a:spLocks noGrp="1"/>
          </p:cNvSpPr>
          <p:nvPr>
            <p:ph type="ftr" sz="quarter" idx="11"/>
          </p:nvPr>
        </p:nvSpPr>
        <p:spPr bwMode="auto">
          <a:xfrm rot="5400000">
            <a:off x="7077076" y="4178300"/>
            <a:ext cx="3657600" cy="384175"/>
          </a:xfrm>
        </p:spPr>
        <p:txBody>
          <a:bodyPr/>
          <a:lstStyle>
            <a:lvl1pPr>
              <a:defRPr/>
            </a:lvl1pPr>
          </a:lstStyle>
          <a:p>
            <a:endParaRPr lang="en-US"/>
          </a:p>
        </p:txBody>
      </p:sp>
      <p:sp>
        <p:nvSpPr>
          <p:cNvPr id="22" name="Slide Number Placeholder 5"/>
          <p:cNvSpPr>
            <a:spLocks noGrp="1"/>
          </p:cNvSpPr>
          <p:nvPr>
            <p:ph type="sldNum" sz="quarter" idx="12"/>
          </p:nvPr>
        </p:nvSpPr>
        <p:spPr bwMode="auto">
          <a:xfrm>
            <a:off x="1339850" y="4929188"/>
            <a:ext cx="609600" cy="517525"/>
          </a:xfrm>
        </p:spPr>
        <p:txBody>
          <a:bodyPr/>
          <a:lstStyle>
            <a:lvl1pPr>
              <a:defRPr/>
            </a:lvl1pPr>
          </a:lstStyle>
          <a:p>
            <a:fld id="{08729105-1B9B-4AA5-AC1C-C5D8D681125A}" type="slidenum">
              <a:rPr lang="en-US" smtClean="0"/>
              <a:t>‹#›</a:t>
            </a:fld>
            <a:endParaRPr lang="en-US"/>
          </a:p>
        </p:txBody>
      </p:sp>
    </p:spTree>
    <p:extLst>
      <p:ext uri="{BB962C8B-B14F-4D97-AF65-F5344CB8AC3E}">
        <p14:creationId xmlns:p14="http://schemas.microsoft.com/office/powerpoint/2010/main" val="63288509"/>
      </p:ext>
    </p:extLst>
  </p:cSld>
  <p:clrMapOvr>
    <a:overrideClrMapping bg1="dk1" tx1="lt1" bg2="dk2" tx2="lt2" accent1="accent1" accent2="accent2" accent3="accent3" accent4="accent4" accent5="accent5" accent6="accent6" hlink="hlink" folHlink="folHlink"/>
  </p:clrMapOvr>
  <p:transition>
    <p:blind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600200"/>
            <a:ext cx="3657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270248" y="1600200"/>
            <a:ext cx="3657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52CAD806-946D-4700-BEEB-8BBCC2E30A41}" type="datetimeFigureOut">
              <a:rPr lang="en-US" smtClean="0"/>
              <a:t>7/10/2017</a:t>
            </a:fld>
            <a:endParaRPr lang="en-US"/>
          </a:p>
        </p:txBody>
      </p:sp>
      <p:sp>
        <p:nvSpPr>
          <p:cNvPr id="6" name="Footer Placeholder 2"/>
          <p:cNvSpPr>
            <a:spLocks noGrp="1"/>
          </p:cNvSpPr>
          <p:nvPr>
            <p:ph type="ftr" sz="quarter" idx="11"/>
          </p:nvPr>
        </p:nvSpPr>
        <p:spPr/>
        <p:txBody>
          <a:bodyPr/>
          <a:lstStyle>
            <a:lvl1pPr>
              <a:defRPr/>
            </a:lvl1pPr>
          </a:lstStyle>
          <a:p>
            <a:endParaRPr lang="en-US"/>
          </a:p>
        </p:txBody>
      </p:sp>
      <p:sp>
        <p:nvSpPr>
          <p:cNvPr id="7" name="Slide Number Placeholder 22"/>
          <p:cNvSpPr>
            <a:spLocks noGrp="1"/>
          </p:cNvSpPr>
          <p:nvPr>
            <p:ph type="sldNum" sz="quarter" idx="12"/>
          </p:nvPr>
        </p:nvSpPr>
        <p:spPr/>
        <p:txBody>
          <a:bodyPr/>
          <a:lstStyle>
            <a:lvl1pPr>
              <a:defRPr/>
            </a:lvl1pPr>
          </a:lstStyle>
          <a:p>
            <a:fld id="{08729105-1B9B-4AA5-AC1C-C5D8D681125A}" type="slidenum">
              <a:rPr lang="en-US" smtClean="0"/>
              <a:t>‹#›</a:t>
            </a:fld>
            <a:endParaRPr lang="en-US"/>
          </a:p>
        </p:txBody>
      </p:sp>
    </p:spTree>
    <p:extLst>
      <p:ext uri="{BB962C8B-B14F-4D97-AF65-F5344CB8AC3E}">
        <p14:creationId xmlns:p14="http://schemas.microsoft.com/office/powerpoint/2010/main" val="859831641"/>
      </p:ext>
    </p:extLst>
  </p:cSld>
  <p:clrMapOvr>
    <a:masterClrMapping/>
  </p:clrMapOvr>
  <p:transition>
    <p:blind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457200" y="2362200"/>
            <a:ext cx="3657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371975" y="2362200"/>
            <a:ext cx="3657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smtClean="0"/>
              <a:t>Click to edit Master text styles</a:t>
            </a:r>
          </a:p>
        </p:txBody>
      </p:sp>
      <p:sp>
        <p:nvSpPr>
          <p:cNvPr id="7" name="Date Placeholder 13"/>
          <p:cNvSpPr>
            <a:spLocks noGrp="1"/>
          </p:cNvSpPr>
          <p:nvPr>
            <p:ph type="dt" sz="half" idx="10"/>
          </p:nvPr>
        </p:nvSpPr>
        <p:spPr/>
        <p:txBody>
          <a:bodyPr/>
          <a:lstStyle>
            <a:lvl1pPr>
              <a:defRPr/>
            </a:lvl1pPr>
          </a:lstStyle>
          <a:p>
            <a:fld id="{52CAD806-946D-4700-BEEB-8BBCC2E30A41}" type="datetimeFigureOut">
              <a:rPr lang="en-US" smtClean="0"/>
              <a:t>7/10/2017</a:t>
            </a:fld>
            <a:endParaRPr lang="en-US"/>
          </a:p>
        </p:txBody>
      </p:sp>
      <p:sp>
        <p:nvSpPr>
          <p:cNvPr id="8" name="Footer Placeholder 2"/>
          <p:cNvSpPr>
            <a:spLocks noGrp="1"/>
          </p:cNvSpPr>
          <p:nvPr>
            <p:ph type="ftr" sz="quarter" idx="11"/>
          </p:nvPr>
        </p:nvSpPr>
        <p:spPr/>
        <p:txBody>
          <a:bodyPr/>
          <a:lstStyle>
            <a:lvl1pPr>
              <a:defRPr/>
            </a:lvl1pPr>
          </a:lstStyle>
          <a:p>
            <a:endParaRPr lang="en-US"/>
          </a:p>
        </p:txBody>
      </p:sp>
      <p:sp>
        <p:nvSpPr>
          <p:cNvPr id="9" name="Slide Number Placeholder 22"/>
          <p:cNvSpPr>
            <a:spLocks noGrp="1"/>
          </p:cNvSpPr>
          <p:nvPr>
            <p:ph type="sldNum" sz="quarter" idx="12"/>
          </p:nvPr>
        </p:nvSpPr>
        <p:spPr/>
        <p:txBody>
          <a:bodyPr/>
          <a:lstStyle>
            <a:lvl1pPr>
              <a:defRPr/>
            </a:lvl1pPr>
          </a:lstStyle>
          <a:p>
            <a:fld id="{08729105-1B9B-4AA5-AC1C-C5D8D681125A}" type="slidenum">
              <a:rPr lang="en-US" smtClean="0"/>
              <a:t>‹#›</a:t>
            </a:fld>
            <a:endParaRPr lang="en-US"/>
          </a:p>
        </p:txBody>
      </p:sp>
    </p:spTree>
    <p:extLst>
      <p:ext uri="{BB962C8B-B14F-4D97-AF65-F5344CB8AC3E}">
        <p14:creationId xmlns:p14="http://schemas.microsoft.com/office/powerpoint/2010/main" val="1978642220"/>
      </p:ext>
    </p:extLst>
  </p:cSld>
  <p:clrMapOvr>
    <a:masterClrMapping/>
  </p:clrMapOvr>
  <p:transition>
    <p:blind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5"/>
          <p:cNvSpPr>
            <a:spLocks noGrp="1"/>
          </p:cNvSpPr>
          <p:nvPr>
            <p:ph type="dt" sz="half" idx="10"/>
          </p:nvPr>
        </p:nvSpPr>
        <p:spPr/>
        <p:txBody>
          <a:bodyPr rtlCol="0"/>
          <a:lstStyle>
            <a:lvl1pPr>
              <a:defRPr/>
            </a:lvl1pPr>
          </a:lstStyle>
          <a:p>
            <a:fld id="{52CAD806-946D-4700-BEEB-8BBCC2E30A41}" type="datetimeFigureOut">
              <a:rPr lang="en-US" smtClean="0"/>
              <a:t>7/10/2017</a:t>
            </a:fld>
            <a:endParaRPr lang="en-US"/>
          </a:p>
        </p:txBody>
      </p:sp>
      <p:sp>
        <p:nvSpPr>
          <p:cNvPr id="4" name="Slide Number Placeholder 6"/>
          <p:cNvSpPr>
            <a:spLocks noGrp="1"/>
          </p:cNvSpPr>
          <p:nvPr>
            <p:ph type="sldNum" sz="quarter" idx="11"/>
          </p:nvPr>
        </p:nvSpPr>
        <p:spPr/>
        <p:txBody>
          <a:bodyPr rtlCol="0"/>
          <a:lstStyle>
            <a:lvl1pPr>
              <a:defRPr/>
            </a:lvl1pPr>
          </a:lstStyle>
          <a:p>
            <a:fld id="{08729105-1B9B-4AA5-AC1C-C5D8D681125A}" type="slidenum">
              <a:rPr lang="en-US" smtClean="0"/>
              <a:t>‹#›</a:t>
            </a:fld>
            <a:endParaRPr lang="en-US"/>
          </a:p>
        </p:txBody>
      </p:sp>
      <p:sp>
        <p:nvSpPr>
          <p:cNvPr id="5" name="Footer Placeholder 7"/>
          <p:cNvSpPr>
            <a:spLocks noGrp="1"/>
          </p:cNvSpPr>
          <p:nvPr>
            <p:ph type="ftr" sz="quarter" idx="12"/>
          </p:nvPr>
        </p:nvSpPr>
        <p:spPr/>
        <p:txBody>
          <a:bodyPr rtlCol="0"/>
          <a:lstStyle>
            <a:lvl1pPr>
              <a:defRPr/>
            </a:lvl1pPr>
          </a:lstStyle>
          <a:p>
            <a:endParaRPr lang="en-US"/>
          </a:p>
        </p:txBody>
      </p:sp>
    </p:spTree>
    <p:extLst>
      <p:ext uri="{BB962C8B-B14F-4D97-AF65-F5344CB8AC3E}">
        <p14:creationId xmlns:p14="http://schemas.microsoft.com/office/powerpoint/2010/main" val="164498745"/>
      </p:ext>
    </p:extLst>
  </p:cSld>
  <p:clrMapOvr>
    <a:masterClrMapping/>
  </p:clrMapOvr>
  <p:transition>
    <p:blind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52CAD806-946D-4700-BEEB-8BBCC2E30A41}" type="datetimeFigureOut">
              <a:rPr lang="en-US" smtClean="0"/>
              <a:t>7/10/2017</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22"/>
          <p:cNvSpPr>
            <a:spLocks noGrp="1"/>
          </p:cNvSpPr>
          <p:nvPr>
            <p:ph type="sldNum" sz="quarter" idx="12"/>
          </p:nvPr>
        </p:nvSpPr>
        <p:spPr/>
        <p:txBody>
          <a:bodyPr/>
          <a:lstStyle>
            <a:lvl1pPr>
              <a:defRPr/>
            </a:lvl1pPr>
          </a:lstStyle>
          <a:p>
            <a:fld id="{08729105-1B9B-4AA5-AC1C-C5D8D681125A}" type="slidenum">
              <a:rPr lang="en-US" smtClean="0"/>
              <a:t>‹#›</a:t>
            </a:fld>
            <a:endParaRPr lang="en-US"/>
          </a:p>
        </p:txBody>
      </p:sp>
    </p:spTree>
    <p:extLst>
      <p:ext uri="{BB962C8B-B14F-4D97-AF65-F5344CB8AC3E}">
        <p14:creationId xmlns:p14="http://schemas.microsoft.com/office/powerpoint/2010/main" val="3270866730"/>
      </p:ext>
    </p:extLst>
  </p:cSld>
  <p:clrMapOvr>
    <a:masterClrMapping/>
  </p:clrMapOvr>
  <p:transition>
    <p:blind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latin typeface="Arial" charset="0"/>
            </a:endParaRPr>
          </a:p>
        </p:txBody>
      </p:sp>
      <p:sp>
        <p:nvSpPr>
          <p:cNvPr id="6" name="Straight Connector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latin typeface="Arial" charset="0"/>
            </a:endParaRPr>
          </a:p>
        </p:txBody>
      </p:sp>
      <p:sp>
        <p:nvSpPr>
          <p:cNvPr id="7" name="Straight Connector 17"/>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8" name="Straight Connector 18"/>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9" name="Rectangle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Straight Connector 20"/>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1" name="Oval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smtClean="0"/>
              <a:t>Click to edit Master title style</a:t>
            </a:r>
            <a:endParaRPr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20"/>
          <p:cNvSpPr>
            <a:spLocks noGrp="1"/>
          </p:cNvSpPr>
          <p:nvPr>
            <p:ph type="dt" sz="half" idx="10"/>
          </p:nvPr>
        </p:nvSpPr>
        <p:spPr/>
        <p:txBody>
          <a:bodyPr rtlCol="0"/>
          <a:lstStyle>
            <a:lvl1pPr>
              <a:defRPr/>
            </a:lvl1pPr>
          </a:lstStyle>
          <a:p>
            <a:fld id="{52CAD806-946D-4700-BEEB-8BBCC2E30A41}" type="datetimeFigureOut">
              <a:rPr lang="en-US" smtClean="0"/>
              <a:t>7/10/2017</a:t>
            </a:fld>
            <a:endParaRPr lang="en-US"/>
          </a:p>
        </p:txBody>
      </p:sp>
      <p:sp>
        <p:nvSpPr>
          <p:cNvPr id="13" name="Slide Number Placeholder 21"/>
          <p:cNvSpPr>
            <a:spLocks noGrp="1"/>
          </p:cNvSpPr>
          <p:nvPr>
            <p:ph type="sldNum" sz="quarter" idx="11"/>
          </p:nvPr>
        </p:nvSpPr>
        <p:spPr/>
        <p:txBody>
          <a:bodyPr rtlCol="0"/>
          <a:lstStyle>
            <a:lvl1pPr>
              <a:defRPr/>
            </a:lvl1pPr>
          </a:lstStyle>
          <a:p>
            <a:fld id="{08729105-1B9B-4AA5-AC1C-C5D8D681125A}" type="slidenum">
              <a:rPr lang="en-US" smtClean="0"/>
              <a:t>‹#›</a:t>
            </a:fld>
            <a:endParaRPr lang="en-US"/>
          </a:p>
        </p:txBody>
      </p:sp>
      <p:sp>
        <p:nvSpPr>
          <p:cNvPr id="14" name="Footer Placeholder 22"/>
          <p:cNvSpPr>
            <a:spLocks noGrp="1"/>
          </p:cNvSpPr>
          <p:nvPr>
            <p:ph type="ftr" sz="quarter" idx="12"/>
          </p:nvPr>
        </p:nvSpPr>
        <p:spPr/>
        <p:txBody>
          <a:bodyPr rtlCol="0"/>
          <a:lstStyle>
            <a:lvl1pPr>
              <a:defRPr/>
            </a:lvl1pPr>
          </a:lstStyle>
          <a:p>
            <a:endParaRPr lang="en-US"/>
          </a:p>
        </p:txBody>
      </p:sp>
    </p:spTree>
    <p:extLst>
      <p:ext uri="{BB962C8B-B14F-4D97-AF65-F5344CB8AC3E}">
        <p14:creationId xmlns:p14="http://schemas.microsoft.com/office/powerpoint/2010/main" val="1472423480"/>
      </p:ext>
    </p:extLst>
  </p:cSld>
  <p:clrMapOvr>
    <a:overrideClrMapping bg1="lt1" tx1="dk1" bg2="lt2" tx2="dk2" accent1="accent1" accent2="accent2" accent3="accent3" accent4="accent4" accent5="accent5" accent6="accent6" hlink="hlink" folHlink="folHlink"/>
  </p:clrMapOvr>
  <p:transition>
    <p:blind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6" name="Oval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Straight Connector 17"/>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8" name="Rectangle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Straight Connector 19"/>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0" name="Straight Connector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latin typeface="Arial" charset="0"/>
            </a:endParaRPr>
          </a:p>
        </p:txBody>
      </p:sp>
      <p:sp>
        <p:nvSpPr>
          <p:cNvPr id="11" name="Straight Connector 23"/>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smtClean="0"/>
              <a:t>Click to edit Master text styles</a:t>
            </a:r>
          </a:p>
        </p:txBody>
      </p:sp>
      <p:sp>
        <p:nvSpPr>
          <p:cNvPr id="12" name="Date Placeholder 16"/>
          <p:cNvSpPr>
            <a:spLocks noGrp="1"/>
          </p:cNvSpPr>
          <p:nvPr>
            <p:ph type="dt" sz="half" idx="10"/>
          </p:nvPr>
        </p:nvSpPr>
        <p:spPr/>
        <p:txBody>
          <a:bodyPr rtlCol="0"/>
          <a:lstStyle>
            <a:lvl1pPr>
              <a:defRPr/>
            </a:lvl1pPr>
          </a:lstStyle>
          <a:p>
            <a:fld id="{52CAD806-946D-4700-BEEB-8BBCC2E30A41}" type="datetimeFigureOut">
              <a:rPr lang="en-US" smtClean="0"/>
              <a:t>7/10/2017</a:t>
            </a:fld>
            <a:endParaRPr lang="en-US"/>
          </a:p>
        </p:txBody>
      </p:sp>
      <p:sp>
        <p:nvSpPr>
          <p:cNvPr id="13" name="Slide Number Placeholder 17"/>
          <p:cNvSpPr>
            <a:spLocks noGrp="1"/>
          </p:cNvSpPr>
          <p:nvPr>
            <p:ph type="sldNum" sz="quarter" idx="11"/>
          </p:nvPr>
        </p:nvSpPr>
        <p:spPr/>
        <p:txBody>
          <a:bodyPr rtlCol="0"/>
          <a:lstStyle>
            <a:lvl1pPr>
              <a:defRPr/>
            </a:lvl1pPr>
          </a:lstStyle>
          <a:p>
            <a:fld id="{08729105-1B9B-4AA5-AC1C-C5D8D681125A}" type="slidenum">
              <a:rPr lang="en-US" smtClean="0"/>
              <a:t>‹#›</a:t>
            </a:fld>
            <a:endParaRPr lang="en-US"/>
          </a:p>
        </p:txBody>
      </p:sp>
      <p:sp>
        <p:nvSpPr>
          <p:cNvPr id="14" name="Footer Placeholder 20"/>
          <p:cNvSpPr>
            <a:spLocks noGrp="1"/>
          </p:cNvSpPr>
          <p:nvPr>
            <p:ph type="ftr" sz="quarter" idx="12"/>
          </p:nvPr>
        </p:nvSpPr>
        <p:spPr/>
        <p:txBody>
          <a:bodyPr rtlCol="0"/>
          <a:lstStyle>
            <a:lvl1pPr>
              <a:defRPr/>
            </a:lvl1pPr>
          </a:lstStyle>
          <a:p>
            <a:endParaRPr lang="en-US"/>
          </a:p>
        </p:txBody>
      </p:sp>
    </p:spTree>
    <p:extLst>
      <p:ext uri="{BB962C8B-B14F-4D97-AF65-F5344CB8AC3E}">
        <p14:creationId xmlns:p14="http://schemas.microsoft.com/office/powerpoint/2010/main" val="2388865738"/>
      </p:ext>
    </p:extLst>
  </p:cSld>
  <p:clrMapOvr>
    <a:masterClrMapping/>
  </p:clrMapOvr>
  <p:transition>
    <p:blind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latin typeface="Arial" charset="0"/>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lang="en-US" smtClean="0"/>
              <a:t>Click to edit Master title style</a:t>
            </a:r>
            <a:endParaRPr lang="en-US"/>
          </a:p>
        </p:txBody>
      </p:sp>
      <p:sp>
        <p:nvSpPr>
          <p:cNvPr id="1028" name="Text Placeholder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charset="0"/>
              </a:defRPr>
            </a:lvl1pPr>
          </a:lstStyle>
          <a:p>
            <a:fld id="{52CAD806-946D-4700-BEEB-8BBCC2E30A41}" type="datetimeFigureOut">
              <a:rPr lang="en-US" smtClean="0"/>
              <a:t>7/10/2017</a:t>
            </a:fld>
            <a:endParaRPr lang="en-US"/>
          </a:p>
        </p:txBody>
      </p:sp>
      <p:sp>
        <p:nvSpPr>
          <p:cNvPr id="3" name="Footer Placeholder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charset="0"/>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032" name="Straight Connector 8"/>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34" name="Straight Connector 10"/>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2"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3" name="Slide Number Placeholder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smtClean="0">
                <a:solidFill>
                  <a:srgbClr val="FFFFFF"/>
                </a:solidFill>
                <a:latin typeface="Arial" charset="0"/>
              </a:defRPr>
            </a:lvl1pPr>
          </a:lstStyle>
          <a:p>
            <a:fld id="{08729105-1B9B-4AA5-AC1C-C5D8D681125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blinds/>
  </p:transition>
  <p:timing>
    <p:tnLst>
      <p:par>
        <p:cTn id="1" dur="indefinite" restart="never" nodeType="tmRoot"/>
      </p:par>
    </p:tnLst>
  </p:timing>
  <p:txStyles>
    <p:titleStyle>
      <a:lvl1pPr algn="l" rtl="0" eaLnBrk="1" fontAlgn="base" hangingPunct="1">
        <a:spcBef>
          <a:spcPct val="0"/>
        </a:spcBef>
        <a:spcAft>
          <a:spcPct val="0"/>
        </a:spcAft>
        <a:defRPr sz="3000" kern="1200" cap="small">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Century Schoolbook"/>
        </a:defRPr>
      </a:lvl2pPr>
      <a:lvl3pPr algn="l" rtl="0" eaLnBrk="1" fontAlgn="base" hangingPunct="1">
        <a:spcBef>
          <a:spcPct val="0"/>
        </a:spcBef>
        <a:spcAft>
          <a:spcPct val="0"/>
        </a:spcAft>
        <a:defRPr sz="3000">
          <a:solidFill>
            <a:schemeClr val="tx2"/>
          </a:solidFill>
          <a:latin typeface="Century Schoolbook"/>
        </a:defRPr>
      </a:lvl3pPr>
      <a:lvl4pPr algn="l" rtl="0" eaLnBrk="1" fontAlgn="base" hangingPunct="1">
        <a:spcBef>
          <a:spcPct val="0"/>
        </a:spcBef>
        <a:spcAft>
          <a:spcPct val="0"/>
        </a:spcAft>
        <a:defRPr sz="3000">
          <a:solidFill>
            <a:schemeClr val="tx2"/>
          </a:solidFill>
          <a:latin typeface="Century Schoolbook"/>
        </a:defRPr>
      </a:lvl4pPr>
      <a:lvl5pPr algn="l" rtl="0" eaLnBrk="1" fontAlgn="base" hangingPunct="1">
        <a:spcBef>
          <a:spcPct val="0"/>
        </a:spcBef>
        <a:spcAft>
          <a:spcPct val="0"/>
        </a:spcAft>
        <a:defRPr sz="3000">
          <a:solidFill>
            <a:schemeClr val="tx2"/>
          </a:solidFill>
          <a:latin typeface="Century Schoolbook"/>
        </a:defRPr>
      </a:lvl5pPr>
      <a:lvl6pPr marL="457200" algn="l" rtl="0" eaLnBrk="1" fontAlgn="base" hangingPunct="1">
        <a:spcBef>
          <a:spcPct val="0"/>
        </a:spcBef>
        <a:spcAft>
          <a:spcPct val="0"/>
        </a:spcAft>
        <a:defRPr sz="3000">
          <a:solidFill>
            <a:schemeClr val="tx2"/>
          </a:solidFill>
          <a:latin typeface="Century Schoolbook"/>
        </a:defRPr>
      </a:lvl6pPr>
      <a:lvl7pPr marL="914400" algn="l" rtl="0" eaLnBrk="1" fontAlgn="base" hangingPunct="1">
        <a:spcBef>
          <a:spcPct val="0"/>
        </a:spcBef>
        <a:spcAft>
          <a:spcPct val="0"/>
        </a:spcAft>
        <a:defRPr sz="3000">
          <a:solidFill>
            <a:schemeClr val="tx2"/>
          </a:solidFill>
          <a:latin typeface="Century Schoolbook"/>
        </a:defRPr>
      </a:lvl7pPr>
      <a:lvl8pPr marL="1371600" algn="l" rtl="0" eaLnBrk="1" fontAlgn="base" hangingPunct="1">
        <a:spcBef>
          <a:spcPct val="0"/>
        </a:spcBef>
        <a:spcAft>
          <a:spcPct val="0"/>
        </a:spcAft>
        <a:defRPr sz="3000">
          <a:solidFill>
            <a:schemeClr val="tx2"/>
          </a:solidFill>
          <a:latin typeface="Century Schoolbook"/>
        </a:defRPr>
      </a:lvl8pPr>
      <a:lvl9pPr marL="1828800" algn="l" rtl="0" eaLnBrk="1" fontAlgn="base" hangingPunct="1">
        <a:spcBef>
          <a:spcPct val="0"/>
        </a:spcBef>
        <a:spcAft>
          <a:spcPct val="0"/>
        </a:spcAft>
        <a:defRPr sz="3000">
          <a:solidFill>
            <a:schemeClr val="tx2"/>
          </a:solidFill>
          <a:latin typeface="Century Schoolbook"/>
        </a:defRPr>
      </a:lvl9pPr>
    </p:titleStyle>
    <p:bodyStyle>
      <a:lvl1pPr marL="273050" indent="-273050" algn="l" rtl="0" eaLnBrk="1" fontAlgn="base" hangingPunct="1">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1" fontAlgn="base" hangingPunct="1">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1" fontAlgn="base" hangingPunct="1">
        <a:spcBef>
          <a:spcPct val="20000"/>
        </a:spcBef>
        <a:spcAft>
          <a:spcPct val="0"/>
        </a:spcAft>
        <a:buClr>
          <a:srgbClr val="558AB8"/>
        </a:buClr>
        <a:buSzPct val="60000"/>
        <a:buFont typeface="Wingdings" pitchFamily="2" charset="2"/>
        <a:buChar char=""/>
        <a:defRPr kern="1200">
          <a:solidFill>
            <a:schemeClr val="tx1"/>
          </a:solidFill>
          <a:latin typeface="+mn-lt"/>
          <a:ea typeface="+mn-ea"/>
          <a:cs typeface="+mn-cs"/>
        </a:defRPr>
      </a:lvl3pPr>
      <a:lvl4pPr marL="1187450" indent="-182563" algn="l" rtl="0" eaLnBrk="1" fontAlgn="base" hangingPunct="1">
        <a:spcBef>
          <a:spcPct val="20000"/>
        </a:spcBef>
        <a:spcAft>
          <a:spcPct val="0"/>
        </a:spcAft>
        <a:buClr>
          <a:srgbClr val="B7CCE5"/>
        </a:buClr>
        <a:buSzPct val="60000"/>
        <a:buFont typeface="Wingdings" pitchFamily="2" charset="2"/>
        <a:buChar char=""/>
        <a:defRPr kern="1200">
          <a:solidFill>
            <a:schemeClr val="tx1"/>
          </a:solidFill>
          <a:latin typeface="+mn-lt"/>
          <a:ea typeface="+mn-ea"/>
          <a:cs typeface="+mn-cs"/>
        </a:defRPr>
      </a:lvl4pPr>
      <a:lvl5pPr marL="1462088" indent="-182563" algn="l" rtl="0" eaLnBrk="1" fontAlgn="base" hangingPunct="1">
        <a:spcBef>
          <a:spcPct val="20000"/>
        </a:spcBef>
        <a:spcAft>
          <a:spcPct val="0"/>
        </a:spcAft>
        <a:buClr>
          <a:srgbClr val="ACC0E7"/>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27238" y="2362200"/>
            <a:ext cx="6735762" cy="1828800"/>
          </a:xfrm>
        </p:spPr>
        <p:txBody>
          <a:bodyPr>
            <a:noAutofit/>
          </a:bodyPr>
          <a:lstStyle/>
          <a:p>
            <a:pPr algn="ctr">
              <a:spcBef>
                <a:spcPct val="0"/>
              </a:spcBef>
              <a:defRPr/>
            </a:pPr>
            <a:r>
              <a:rPr lang="en-IN" sz="2400" cap="small" dirty="0">
                <a:solidFill>
                  <a:schemeClr val="accent4">
                    <a:lumMod val="75000"/>
                  </a:schemeClr>
                </a:solidFill>
                <a:latin typeface="Arial" panose="020B0604020202020204" pitchFamily="34" charset="0"/>
                <a:ea typeface="+mj-ea"/>
                <a:cs typeface="Arial" panose="020B0604020202020204" pitchFamily="34" charset="0"/>
              </a:rPr>
              <a:t>MANAGEMENT OF HAZARDOUS WASTES: </a:t>
            </a:r>
            <a:br>
              <a:rPr lang="en-IN" sz="2400" cap="small" dirty="0">
                <a:solidFill>
                  <a:schemeClr val="accent4">
                    <a:lumMod val="75000"/>
                  </a:schemeClr>
                </a:solidFill>
                <a:latin typeface="Arial" panose="020B0604020202020204" pitchFamily="34" charset="0"/>
                <a:ea typeface="+mj-ea"/>
                <a:cs typeface="Arial" panose="020B0604020202020204" pitchFamily="34" charset="0"/>
              </a:rPr>
            </a:br>
            <a:r>
              <a:rPr lang="en-IN" sz="2400" cap="small" dirty="0">
                <a:solidFill>
                  <a:schemeClr val="accent4">
                    <a:lumMod val="75000"/>
                  </a:schemeClr>
                </a:solidFill>
                <a:latin typeface="Arial" panose="020B0604020202020204" pitchFamily="34" charset="0"/>
                <a:ea typeface="+mj-ea"/>
                <a:cs typeface="Arial" panose="020B0604020202020204" pitchFamily="34" charset="0"/>
              </a:rPr>
              <a:t>PERCEPTIONS ON COMPLIANCE OF </a:t>
            </a:r>
            <a:br>
              <a:rPr lang="en-IN" sz="2400" cap="small" dirty="0">
                <a:solidFill>
                  <a:schemeClr val="accent4">
                    <a:lumMod val="75000"/>
                  </a:schemeClr>
                </a:solidFill>
                <a:latin typeface="Arial" panose="020B0604020202020204" pitchFamily="34" charset="0"/>
                <a:ea typeface="+mj-ea"/>
                <a:cs typeface="Arial" panose="020B0604020202020204" pitchFamily="34" charset="0"/>
              </a:rPr>
            </a:br>
            <a:r>
              <a:rPr lang="en-IN" sz="2400" cap="small" dirty="0">
                <a:solidFill>
                  <a:schemeClr val="accent4">
                    <a:lumMod val="75000"/>
                  </a:schemeClr>
                </a:solidFill>
                <a:latin typeface="Arial" panose="020B0604020202020204" pitchFamily="34" charset="0"/>
                <a:ea typeface="+mj-ea"/>
                <a:cs typeface="Arial" panose="020B0604020202020204" pitchFamily="34" charset="0"/>
              </a:rPr>
              <a:t>THE SUPREME COURT ORDER, 14.10.2003</a:t>
            </a:r>
            <a:br>
              <a:rPr lang="en-IN" sz="2400" cap="small" dirty="0">
                <a:solidFill>
                  <a:schemeClr val="accent4">
                    <a:lumMod val="75000"/>
                  </a:schemeClr>
                </a:solidFill>
                <a:latin typeface="Arial" panose="020B0604020202020204" pitchFamily="34" charset="0"/>
                <a:ea typeface="+mj-ea"/>
                <a:cs typeface="Arial" panose="020B0604020202020204" pitchFamily="34" charset="0"/>
              </a:rPr>
            </a:br>
            <a:r>
              <a:rPr lang="en-IN" sz="2400" cap="small" dirty="0">
                <a:solidFill>
                  <a:schemeClr val="accent4">
                    <a:lumMod val="75000"/>
                  </a:schemeClr>
                </a:solidFill>
                <a:latin typeface="Arial" panose="020B0604020202020204" pitchFamily="34" charset="0"/>
                <a:ea typeface="+mj-ea"/>
                <a:cs typeface="Arial" panose="020B0604020202020204" pitchFamily="34" charset="0"/>
              </a:rPr>
              <a:t>(in the matter of Write Petition [C] No. 657 of 1995</a:t>
            </a:r>
          </a:p>
        </p:txBody>
      </p:sp>
      <p:sp>
        <p:nvSpPr>
          <p:cNvPr id="4" name="Rectangle 3"/>
          <p:cNvSpPr/>
          <p:nvPr/>
        </p:nvSpPr>
        <p:spPr>
          <a:xfrm>
            <a:off x="457200" y="762000"/>
            <a:ext cx="8610600" cy="1143000"/>
          </a:xfrm>
          <a:prstGeom prst="rect">
            <a:avLst/>
          </a:prstGeom>
        </p:spPr>
        <p:txBody>
          <a:bodyPr anchor="b"/>
          <a:lstStyle/>
          <a:p>
            <a:pPr algn="ctr">
              <a:defRPr/>
            </a:pPr>
            <a:r>
              <a:rPr lang="en-US" sz="2000" b="1" cap="small" dirty="0">
                <a:latin typeface="Arial" panose="020B0604020202020204" pitchFamily="34" charset="0"/>
                <a:ea typeface="+mj-ea"/>
                <a:cs typeface="Arial" panose="020B0604020202020204" pitchFamily="34" charset="0"/>
              </a:rPr>
              <a:t>Advance level </a:t>
            </a:r>
            <a:r>
              <a:rPr lang="en-US" sz="2000" b="1" cap="small" dirty="0" smtClean="0">
                <a:latin typeface="Arial" panose="020B0604020202020204" pitchFamily="34" charset="0"/>
                <a:ea typeface="+mj-ea"/>
                <a:cs typeface="Arial" panose="020B0604020202020204" pitchFamily="34" charset="0"/>
              </a:rPr>
              <a:t>Training on </a:t>
            </a:r>
            <a:endParaRPr lang="en-US" sz="2000" b="1" cap="small" dirty="0">
              <a:latin typeface="Arial" panose="020B0604020202020204" pitchFamily="34" charset="0"/>
              <a:ea typeface="+mj-ea"/>
              <a:cs typeface="Arial" panose="020B0604020202020204" pitchFamily="34" charset="0"/>
            </a:endParaRPr>
          </a:p>
          <a:p>
            <a:pPr algn="ctr">
              <a:defRPr/>
            </a:pPr>
            <a:r>
              <a:rPr lang="en-IN" sz="2400" b="1" cap="small" dirty="0" smtClean="0">
                <a:solidFill>
                  <a:srgbClr val="C00000"/>
                </a:solidFill>
                <a:latin typeface="Arial" panose="020B0604020202020204" pitchFamily="34" charset="0"/>
                <a:ea typeface="+mj-ea"/>
                <a:cs typeface="Arial" panose="020B0604020202020204" pitchFamily="34" charset="0"/>
              </a:rPr>
              <a:t>"</a:t>
            </a:r>
            <a:r>
              <a:rPr lang="en-IN" sz="2400" b="1" cap="small" dirty="0">
                <a:solidFill>
                  <a:srgbClr val="C00000"/>
                </a:solidFill>
                <a:latin typeface="Arial" panose="020B0604020202020204" pitchFamily="34" charset="0"/>
                <a:ea typeface="+mj-ea"/>
                <a:cs typeface="Arial" panose="020B0604020202020204" pitchFamily="34" charset="0"/>
              </a:rPr>
              <a:t>Indian Environmental Regulations </a:t>
            </a:r>
            <a:endParaRPr lang="en-IN" sz="2400" b="1" cap="small" dirty="0" smtClean="0">
              <a:solidFill>
                <a:srgbClr val="C00000"/>
              </a:solidFill>
              <a:latin typeface="Arial" panose="020B0604020202020204" pitchFamily="34" charset="0"/>
              <a:ea typeface="+mj-ea"/>
              <a:cs typeface="Arial" panose="020B0604020202020204" pitchFamily="34" charset="0"/>
            </a:endParaRPr>
          </a:p>
          <a:p>
            <a:pPr algn="ctr">
              <a:defRPr/>
            </a:pPr>
            <a:r>
              <a:rPr lang="en-IN" sz="2400" b="1" cap="small" dirty="0" smtClean="0">
                <a:solidFill>
                  <a:srgbClr val="C00000"/>
                </a:solidFill>
                <a:latin typeface="Arial" panose="020B0604020202020204" pitchFamily="34" charset="0"/>
                <a:ea typeface="+mj-ea"/>
                <a:cs typeface="Arial" panose="020B0604020202020204" pitchFamily="34" charset="0"/>
              </a:rPr>
              <a:t>and </a:t>
            </a:r>
            <a:r>
              <a:rPr lang="en-IN" sz="2400" b="1" cap="small" dirty="0">
                <a:solidFill>
                  <a:srgbClr val="C00000"/>
                </a:solidFill>
                <a:latin typeface="Arial" panose="020B0604020202020204" pitchFamily="34" charset="0"/>
                <a:ea typeface="+mj-ea"/>
                <a:cs typeface="Arial" panose="020B0604020202020204" pitchFamily="34" charset="0"/>
              </a:rPr>
              <a:t>case Laws</a:t>
            </a:r>
            <a:r>
              <a:rPr lang="en-IN" sz="2400" b="1" cap="small" dirty="0" smtClean="0">
                <a:solidFill>
                  <a:srgbClr val="C00000"/>
                </a:solidFill>
                <a:latin typeface="Arial" panose="020B0604020202020204" pitchFamily="34" charset="0"/>
                <a:ea typeface="+mj-ea"/>
                <a:cs typeface="Arial" panose="020B0604020202020204" pitchFamily="34" charset="0"/>
              </a:rPr>
              <a:t>"</a:t>
            </a:r>
            <a:endParaRPr lang="en-US" sz="2400" b="1" cap="small" dirty="0">
              <a:solidFill>
                <a:schemeClr val="tx2"/>
              </a:solidFill>
              <a:latin typeface="Arial" panose="020B0604020202020204" pitchFamily="34" charset="0"/>
              <a:ea typeface="+mj-ea"/>
              <a:cs typeface="Arial" panose="020B0604020202020204" pitchFamily="34" charset="0"/>
            </a:endParaRPr>
          </a:p>
        </p:txBody>
      </p:sp>
      <p:sp>
        <p:nvSpPr>
          <p:cNvPr id="5" name="Title 1"/>
          <p:cNvSpPr txBox="1">
            <a:spLocks/>
          </p:cNvSpPr>
          <p:nvPr/>
        </p:nvSpPr>
        <p:spPr>
          <a:xfrm>
            <a:off x="731838" y="152400"/>
            <a:ext cx="7467600" cy="533400"/>
          </a:xfrm>
          <a:prstGeom prst="rect">
            <a:avLst/>
          </a:prstGeom>
        </p:spPr>
        <p:txBody>
          <a:bodyPr anchor="b"/>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defRPr>
            </a:lvl2pPr>
            <a:lvl3pPr algn="l" rtl="0" eaLnBrk="0" fontAlgn="base" hangingPunct="0">
              <a:spcBef>
                <a:spcPct val="0"/>
              </a:spcBef>
              <a:spcAft>
                <a:spcPct val="0"/>
              </a:spcAft>
              <a:defRPr sz="3000">
                <a:solidFill>
                  <a:schemeClr val="tx2"/>
                </a:solidFill>
                <a:latin typeface="Century Schoolbook"/>
              </a:defRPr>
            </a:lvl3pPr>
            <a:lvl4pPr algn="l" rtl="0" eaLnBrk="0" fontAlgn="base" hangingPunct="0">
              <a:spcBef>
                <a:spcPct val="0"/>
              </a:spcBef>
              <a:spcAft>
                <a:spcPct val="0"/>
              </a:spcAft>
              <a:defRPr sz="3000">
                <a:solidFill>
                  <a:schemeClr val="tx2"/>
                </a:solidFill>
                <a:latin typeface="Century Schoolbook"/>
              </a:defRPr>
            </a:lvl4pPr>
            <a:lvl5pPr algn="l" rtl="0" eaLnBrk="0" fontAlgn="base" hangingPunct="0">
              <a:spcBef>
                <a:spcPct val="0"/>
              </a:spcBef>
              <a:spcAft>
                <a:spcPct val="0"/>
              </a:spcAft>
              <a:defRPr sz="3000">
                <a:solidFill>
                  <a:schemeClr val="tx2"/>
                </a:solidFill>
                <a:latin typeface="Century Schoolbook"/>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a:lstStyle>
          <a:p>
            <a:pPr algn="ctr" eaLnBrk="1" hangingPunct="1">
              <a:defRPr/>
            </a:pPr>
            <a:r>
              <a:rPr lang="en-IN" sz="2800" b="1" dirty="0" err="1" smtClean="0">
                <a:solidFill>
                  <a:srgbClr val="008000"/>
                </a:solidFill>
                <a:latin typeface="Arial" panose="020B0604020202020204" pitchFamily="34" charset="0"/>
                <a:cs typeface="Arial" panose="020B0604020202020204" pitchFamily="34" charset="0"/>
              </a:rPr>
              <a:t>Nviron</a:t>
            </a:r>
            <a:endParaRPr lang="en-IN" sz="2800" b="1" dirty="0">
              <a:solidFill>
                <a:srgbClr val="008000"/>
              </a:solidFill>
              <a:latin typeface="Arial" panose="020B0604020202020204" pitchFamily="34" charset="0"/>
              <a:cs typeface="Arial" panose="020B0604020202020204" pitchFamily="34" charset="0"/>
            </a:endParaRPr>
          </a:p>
        </p:txBody>
      </p:sp>
      <p:sp>
        <p:nvSpPr>
          <p:cNvPr id="7" name="Subtitle 2"/>
          <p:cNvSpPr txBox="1">
            <a:spLocks/>
          </p:cNvSpPr>
          <p:nvPr/>
        </p:nvSpPr>
        <p:spPr>
          <a:xfrm>
            <a:off x="2133600" y="4953000"/>
            <a:ext cx="6172200" cy="1447800"/>
          </a:xfrm>
          <a:prstGeom prst="rect">
            <a:avLst/>
          </a:prstGeom>
        </p:spPr>
        <p:txBody>
          <a:bodyPr vert="horz">
            <a:normAutofit/>
          </a:bodyPr>
          <a:lstStyle>
            <a:lvl1pPr marL="0" indent="0" algn="l" rtl="0" eaLnBrk="1" latinLnBrk="0" hangingPunct="1">
              <a:spcBef>
                <a:spcPts val="600"/>
              </a:spcBef>
              <a:buClr>
                <a:schemeClr val="accent1"/>
              </a:buClr>
              <a:buSzPct val="70000"/>
              <a:buFont typeface="Wingdings"/>
              <a:buNone/>
              <a:defRPr kumimoji="0" sz="1800" b="1" kern="1200">
                <a:solidFill>
                  <a:schemeClr val="tx2"/>
                </a:solidFill>
                <a:latin typeface="+mn-lt"/>
                <a:ea typeface="+mn-ea"/>
                <a:cs typeface="+mn-cs"/>
              </a:defRPr>
            </a:lvl1pPr>
            <a:lvl2pPr marL="457200" indent="0" algn="ctr" rtl="0" eaLnBrk="1" latinLnBrk="0" hangingPunct="1">
              <a:spcBef>
                <a:spcPct val="20000"/>
              </a:spcBef>
              <a:buClr>
                <a:schemeClr val="accent1"/>
              </a:buClr>
              <a:buSzPct val="80000"/>
              <a:buFont typeface="Wingdings 2"/>
              <a:buNone/>
              <a:defRPr kumimoji="0" sz="2100" kern="1200">
                <a:solidFill>
                  <a:schemeClr val="tx1"/>
                </a:solidFill>
                <a:latin typeface="+mn-lt"/>
                <a:ea typeface="+mn-ea"/>
                <a:cs typeface="+mn-cs"/>
              </a:defRPr>
            </a:lvl2pPr>
            <a:lvl3pPr marL="914400" indent="0" algn="ctr" rtl="0" eaLnBrk="1" latinLnBrk="0" hangingPunct="1">
              <a:spcBef>
                <a:spcPct val="20000"/>
              </a:spcBef>
              <a:buClr>
                <a:schemeClr val="accent1">
                  <a:shade val="75000"/>
                </a:schemeClr>
              </a:buClr>
              <a:buSzPct val="60000"/>
              <a:buFont typeface="Wingdings"/>
              <a:buNone/>
              <a:defRPr kumimoji="0" sz="1800" kern="1200">
                <a:solidFill>
                  <a:schemeClr val="tx1"/>
                </a:solidFill>
                <a:latin typeface="+mn-lt"/>
                <a:ea typeface="+mn-ea"/>
                <a:cs typeface="+mn-cs"/>
              </a:defRPr>
            </a:lvl3pPr>
            <a:lvl4pPr marL="1371600" indent="0" algn="ctr" rtl="0" eaLnBrk="1" latinLnBrk="0" hangingPunct="1">
              <a:spcBef>
                <a:spcPct val="20000"/>
              </a:spcBef>
              <a:buClr>
                <a:schemeClr val="accent1">
                  <a:tint val="60000"/>
                </a:schemeClr>
              </a:buClr>
              <a:buSzPct val="60000"/>
              <a:buFont typeface="Wingdings"/>
              <a:buNone/>
              <a:defRPr kumimoji="0" sz="1800" kern="1200">
                <a:solidFill>
                  <a:schemeClr val="tx1"/>
                </a:solidFill>
                <a:latin typeface="+mn-lt"/>
                <a:ea typeface="+mn-ea"/>
                <a:cs typeface="+mn-cs"/>
              </a:defRPr>
            </a:lvl4pPr>
            <a:lvl5pPr marL="1828800" indent="0" algn="ctr" rtl="0" eaLnBrk="1" latinLnBrk="0" hangingPunct="1">
              <a:spcBef>
                <a:spcPct val="20000"/>
              </a:spcBef>
              <a:buClr>
                <a:schemeClr val="accent2">
                  <a:tint val="60000"/>
                </a:schemeClr>
              </a:buClr>
              <a:buSzPct val="68000"/>
              <a:buFont typeface="Wingdings 2"/>
              <a:buNone/>
              <a:defRPr kumimoji="0"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0"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0"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0"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0" sz="1400" kern="1200" baseline="0">
                <a:solidFill>
                  <a:schemeClr val="tx2"/>
                </a:solidFill>
                <a:latin typeface="+mn-lt"/>
                <a:ea typeface="+mn-ea"/>
                <a:cs typeface="+mn-cs"/>
              </a:defRPr>
            </a:lvl9pPr>
          </a:lstStyle>
          <a:p>
            <a:pPr algn="ctr" fontAlgn="base">
              <a:spcAft>
                <a:spcPct val="0"/>
              </a:spcAft>
            </a:pPr>
            <a:r>
              <a:rPr lang="en-IN" sz="1600" dirty="0" smtClean="0">
                <a:solidFill>
                  <a:schemeClr val="tx1"/>
                </a:solidFill>
              </a:rPr>
              <a:t>Presentation by</a:t>
            </a:r>
          </a:p>
          <a:p>
            <a:pPr algn="ctr" fontAlgn="base">
              <a:spcAft>
                <a:spcPct val="0"/>
              </a:spcAft>
            </a:pPr>
            <a:endParaRPr lang="en-IN" sz="1600" dirty="0" smtClean="0">
              <a:solidFill>
                <a:schemeClr val="tx1"/>
              </a:solidFill>
            </a:endParaRPr>
          </a:p>
          <a:p>
            <a:pPr algn="ctr" fontAlgn="base">
              <a:spcBef>
                <a:spcPts val="0"/>
              </a:spcBef>
              <a:spcAft>
                <a:spcPct val="0"/>
              </a:spcAft>
            </a:pPr>
            <a:r>
              <a:rPr lang="en-IN" sz="2400" dirty="0" smtClean="0">
                <a:solidFill>
                  <a:schemeClr val="tx1"/>
                </a:solidFill>
              </a:rPr>
              <a:t>Dr Dilip Boralkar</a:t>
            </a:r>
          </a:p>
          <a:p>
            <a:pPr algn="ctr" fontAlgn="base">
              <a:spcBef>
                <a:spcPts val="0"/>
              </a:spcBef>
              <a:spcAft>
                <a:spcPct val="0"/>
              </a:spcAft>
            </a:pPr>
            <a:r>
              <a:rPr lang="en-IN" sz="2000" b="0" dirty="0" smtClean="0">
                <a:solidFill>
                  <a:schemeClr val="accent1">
                    <a:lumMod val="50000"/>
                  </a:schemeClr>
                </a:solidFill>
              </a:rPr>
              <a:t>www.boralkar.com</a:t>
            </a:r>
            <a:endParaRPr lang="en-IN" sz="2000" b="0" dirty="0">
              <a:solidFill>
                <a:schemeClr val="accent1">
                  <a:lumMod val="50000"/>
                </a:schemeClr>
              </a:solidFill>
            </a:endParaRPr>
          </a:p>
        </p:txBody>
      </p:sp>
    </p:spTree>
    <p:extLst>
      <p:ext uri="{BB962C8B-B14F-4D97-AF65-F5344CB8AC3E}">
        <p14:creationId xmlns:p14="http://schemas.microsoft.com/office/powerpoint/2010/main" val="1652047839"/>
      </p:ext>
    </p:extLst>
  </p:cSld>
  <p:clrMapOvr>
    <a:masterClrMapping/>
  </p:clrMapOvr>
  <p:transition>
    <p:blind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a:bodyPr>
          <a:lstStyle/>
          <a:p>
            <a:pPr algn="ctr"/>
            <a:r>
              <a:rPr lang="en-US" dirty="0" smtClean="0"/>
              <a:t>Impact of SC Order</a:t>
            </a:r>
            <a:endParaRPr lang="en-US" dirty="0"/>
          </a:p>
        </p:txBody>
      </p:sp>
      <p:sp>
        <p:nvSpPr>
          <p:cNvPr id="3" name="Content Placeholder 2"/>
          <p:cNvSpPr>
            <a:spLocks noGrp="1"/>
          </p:cNvSpPr>
          <p:nvPr>
            <p:ph sz="quarter" idx="1"/>
          </p:nvPr>
        </p:nvSpPr>
        <p:spPr>
          <a:xfrm>
            <a:off x="457200" y="1600200"/>
            <a:ext cx="8229600" cy="4389120"/>
          </a:xfrm>
        </p:spPr>
        <p:txBody>
          <a:bodyPr/>
          <a:lstStyle/>
          <a:p>
            <a:r>
              <a:rPr lang="en-US" dirty="0" smtClean="0"/>
              <a:t>Removal and safe disposal of HW lying at Ports, </a:t>
            </a:r>
            <a:r>
              <a:rPr lang="en-US" sz="1800" i="1" dirty="0" smtClean="0"/>
              <a:t>Polluters Pays Principle</a:t>
            </a:r>
          </a:p>
          <a:p>
            <a:r>
              <a:rPr lang="en-US" dirty="0" smtClean="0"/>
              <a:t>Public information and toxic release inventory</a:t>
            </a:r>
          </a:p>
          <a:p>
            <a:r>
              <a:rPr lang="en-US" dirty="0" smtClean="0"/>
              <a:t>Preparation of guidelines and manuals for management of HW</a:t>
            </a:r>
          </a:p>
          <a:p>
            <a:r>
              <a:rPr lang="en-US" dirty="0" smtClean="0"/>
              <a:t>Levy of fines and supply of drinking water to affected people</a:t>
            </a:r>
          </a:p>
          <a:p>
            <a:r>
              <a:rPr lang="en-US" dirty="0" smtClean="0"/>
              <a:t>Action plan for rehabilitation/remediation of contaminated sites</a:t>
            </a:r>
          </a:p>
          <a:p>
            <a:r>
              <a:rPr lang="en-US" dirty="0" smtClean="0"/>
              <a:t>Institutional capacity building initiated</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500587023"/>
      </p:ext>
    </p:extLst>
  </p:cSld>
  <p:clrMapOvr>
    <a:masterClrMapping/>
  </p:clrMapOvr>
  <p:transition>
    <p:blinds/>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a:bodyPr>
          <a:lstStyle/>
          <a:p>
            <a:pPr algn="ctr"/>
            <a:r>
              <a:rPr lang="en-US" dirty="0" smtClean="0"/>
              <a:t>Part II</a:t>
            </a:r>
            <a:endParaRPr lang="en-US" dirty="0"/>
          </a:p>
        </p:txBody>
      </p:sp>
      <p:sp>
        <p:nvSpPr>
          <p:cNvPr id="3" name="Content Placeholder 2"/>
          <p:cNvSpPr>
            <a:spLocks noGrp="1"/>
          </p:cNvSpPr>
          <p:nvPr>
            <p:ph sz="quarter" idx="1"/>
          </p:nvPr>
        </p:nvSpPr>
        <p:spPr>
          <a:xfrm>
            <a:off x="381000" y="2667000"/>
            <a:ext cx="8229600" cy="1066800"/>
          </a:xfrm>
        </p:spPr>
        <p:txBody>
          <a:bodyPr/>
          <a:lstStyle/>
          <a:p>
            <a:pPr marL="0" indent="0" algn="ctr">
              <a:buNone/>
            </a:pPr>
            <a:r>
              <a:rPr lang="en-US" dirty="0" smtClean="0"/>
              <a:t>The Court’s directions in its order dated 14.10.2003, and their implementation</a:t>
            </a:r>
          </a:p>
          <a:p>
            <a:pPr algn="ctr"/>
            <a:endParaRPr lang="en-US" dirty="0" smtClean="0"/>
          </a:p>
          <a:p>
            <a:pPr algn="ctr"/>
            <a:endParaRPr lang="en-US" dirty="0" smtClean="0"/>
          </a:p>
          <a:p>
            <a:pPr algn="ctr"/>
            <a:endParaRPr lang="en-US" dirty="0"/>
          </a:p>
        </p:txBody>
      </p:sp>
    </p:spTree>
    <p:extLst>
      <p:ext uri="{BB962C8B-B14F-4D97-AF65-F5344CB8AC3E}">
        <p14:creationId xmlns:p14="http://schemas.microsoft.com/office/powerpoint/2010/main" val="3620504372"/>
      </p:ext>
    </p:extLst>
  </p:cSld>
  <p:clrMapOvr>
    <a:masterClrMapping/>
  </p:clrMapOvr>
  <p:transition>
    <p:blind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219200"/>
          </a:xfrm>
        </p:spPr>
        <p:txBody>
          <a:bodyPr>
            <a:noAutofit/>
          </a:bodyPr>
          <a:lstStyle/>
          <a:p>
            <a:pPr algn="ctr"/>
            <a:r>
              <a:rPr lang="en-US" sz="4000" dirty="0" smtClean="0"/>
              <a:t>Directions regarding domestic HW</a:t>
            </a:r>
            <a:br>
              <a:rPr lang="en-US" sz="4000" dirty="0" smtClean="0"/>
            </a:br>
            <a:r>
              <a:rPr lang="en-US" sz="2800" dirty="0" smtClean="0">
                <a:solidFill>
                  <a:srgbClr val="FF0000"/>
                </a:solidFill>
              </a:rPr>
              <a:t>(i): National Inventory</a:t>
            </a:r>
            <a:endParaRPr lang="en-US" sz="2800" dirty="0">
              <a:solidFill>
                <a:srgbClr val="FF0000"/>
              </a:solidFill>
            </a:endParaRPr>
          </a:p>
        </p:txBody>
      </p:sp>
      <p:sp>
        <p:nvSpPr>
          <p:cNvPr id="3" name="Content Placeholder 2"/>
          <p:cNvSpPr>
            <a:spLocks noGrp="1"/>
          </p:cNvSpPr>
          <p:nvPr>
            <p:ph sz="quarter" idx="1"/>
          </p:nvPr>
        </p:nvSpPr>
        <p:spPr>
          <a:xfrm>
            <a:off x="381000" y="2133600"/>
            <a:ext cx="8229600" cy="4191000"/>
          </a:xfrm>
        </p:spPr>
        <p:txBody>
          <a:bodyPr>
            <a:normAutofit/>
          </a:bodyPr>
          <a:lstStyle/>
          <a:p>
            <a:r>
              <a:rPr lang="en-US" dirty="0" smtClean="0"/>
              <a:t>National inventory nearly completed </a:t>
            </a:r>
          </a:p>
          <a:p>
            <a:r>
              <a:rPr lang="en-US" dirty="0" smtClean="0"/>
              <a:t>State level inventories completed by </a:t>
            </a:r>
            <a:r>
              <a:rPr lang="en-US" dirty="0"/>
              <a:t>24 SPCBs and 3 </a:t>
            </a:r>
            <a:r>
              <a:rPr lang="en-US" dirty="0" smtClean="0"/>
              <a:t>PCCs. Checked by CPCB</a:t>
            </a:r>
          </a:p>
          <a:p>
            <a:r>
              <a:rPr lang="en-US" dirty="0" smtClean="0"/>
              <a:t> 4 SPCBs reported no HW generating units</a:t>
            </a:r>
          </a:p>
          <a:p>
            <a:r>
              <a:rPr lang="en-US" dirty="0" smtClean="0"/>
              <a:t>Delhi Pollution Control Committee was yet to submit inventory till March, 2007</a:t>
            </a:r>
          </a:p>
          <a:p>
            <a:r>
              <a:rPr lang="en-US" dirty="0" smtClean="0"/>
              <a:t>4.82 Million MT of HW generated in India by 29544 units</a:t>
            </a:r>
          </a:p>
          <a:p>
            <a:r>
              <a:rPr lang="en-US" dirty="0" smtClean="0"/>
              <a:t>Maharashtra &amp; Gujarat generated 1.4 &amp; 1.4 MMT HW/year respectively. </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773031248"/>
      </p:ext>
    </p:extLst>
  </p:cSld>
  <p:clrMapOvr>
    <a:masterClrMapping/>
  </p:clrMapOvr>
  <p:transition>
    <p:blind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20" y="609600"/>
            <a:ext cx="8229600" cy="990600"/>
          </a:xfrm>
        </p:spPr>
        <p:txBody>
          <a:bodyPr>
            <a:noAutofit/>
          </a:bodyPr>
          <a:lstStyle/>
          <a:p>
            <a:pPr algn="ctr"/>
            <a:r>
              <a:rPr lang="en-US" sz="4000" dirty="0" smtClean="0"/>
              <a:t>Directions regarding domestic HW</a:t>
            </a:r>
            <a:br>
              <a:rPr lang="en-US" sz="4000" dirty="0" smtClean="0"/>
            </a:br>
            <a:r>
              <a:rPr lang="en-US" sz="2400" dirty="0" smtClean="0">
                <a:solidFill>
                  <a:srgbClr val="FF0000"/>
                </a:solidFill>
              </a:rPr>
              <a:t>(i): National Inventory</a:t>
            </a:r>
            <a:endParaRPr lang="en-US" sz="2400" dirty="0">
              <a:solidFill>
                <a:srgbClr val="FF0000"/>
              </a:solidFill>
            </a:endParaRPr>
          </a:p>
        </p:txBody>
      </p:sp>
      <p:sp>
        <p:nvSpPr>
          <p:cNvPr id="3" name="Content Placeholder 2"/>
          <p:cNvSpPr>
            <a:spLocks noGrp="1"/>
          </p:cNvSpPr>
          <p:nvPr>
            <p:ph sz="quarter" idx="1"/>
          </p:nvPr>
        </p:nvSpPr>
        <p:spPr>
          <a:xfrm>
            <a:off x="381000" y="2133600"/>
            <a:ext cx="152400" cy="4191000"/>
          </a:xfrm>
        </p:spPr>
        <p:txBody>
          <a:bodyPr>
            <a:normAutofit/>
          </a:bodyPr>
          <a:lstStyle/>
          <a:p>
            <a:endParaRPr lang="en-US" dirty="0" smtClean="0"/>
          </a:p>
          <a:p>
            <a:endParaRPr lang="en-US" dirty="0" smtClean="0"/>
          </a:p>
          <a:p>
            <a:endParaRPr lang="en-US" dirty="0" smtClean="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05000"/>
            <a:ext cx="579424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955629"/>
      </p:ext>
    </p:extLst>
  </p:cSld>
  <p:clrMapOvr>
    <a:masterClrMapping/>
  </p:clrMapOvr>
  <p:transition>
    <p:blind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219200"/>
          </a:xfrm>
        </p:spPr>
        <p:txBody>
          <a:bodyPr>
            <a:noAutofit/>
          </a:bodyPr>
          <a:lstStyle/>
          <a:p>
            <a:pPr algn="ctr"/>
            <a:r>
              <a:rPr lang="en-US" sz="4000" dirty="0" smtClean="0"/>
              <a:t>Directions regarding domestic HW</a:t>
            </a:r>
            <a:br>
              <a:rPr lang="en-US" sz="4000" dirty="0" smtClean="0"/>
            </a:br>
            <a:r>
              <a:rPr lang="en-US" sz="2400" dirty="0" smtClean="0">
                <a:solidFill>
                  <a:srgbClr val="FF0000"/>
                </a:solidFill>
              </a:rPr>
              <a:t>(ii): Display of National Inventories in media/ website</a:t>
            </a:r>
            <a:endParaRPr lang="en-US" sz="2400" dirty="0">
              <a:solidFill>
                <a:srgbClr val="FF0000"/>
              </a:solidFill>
            </a:endParaRPr>
          </a:p>
        </p:txBody>
      </p:sp>
      <p:sp>
        <p:nvSpPr>
          <p:cNvPr id="3" name="Content Placeholder 2"/>
          <p:cNvSpPr>
            <a:spLocks noGrp="1"/>
          </p:cNvSpPr>
          <p:nvPr>
            <p:ph sz="quarter" idx="1"/>
          </p:nvPr>
        </p:nvSpPr>
        <p:spPr>
          <a:xfrm>
            <a:off x="381000" y="2514600"/>
            <a:ext cx="8229600" cy="2667000"/>
          </a:xfrm>
        </p:spPr>
        <p:txBody>
          <a:bodyPr>
            <a:normAutofit/>
          </a:bodyPr>
          <a:lstStyle/>
          <a:p>
            <a:r>
              <a:rPr lang="en-US" dirty="0" smtClean="0"/>
              <a:t>Maharashtra, Andhra Pradesh and Gujarat  maintained information on  website</a:t>
            </a:r>
          </a:p>
          <a:p>
            <a:r>
              <a:rPr lang="en-US" dirty="0" smtClean="0"/>
              <a:t>MPCB developed software for tracking of HW in State</a:t>
            </a:r>
          </a:p>
          <a:p>
            <a:r>
              <a:rPr lang="en-US" dirty="0" smtClean="0"/>
              <a:t>Many SPCBs either do not have sites or where they do, not maintained or updated</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719256701"/>
      </p:ext>
    </p:extLst>
  </p:cSld>
  <p:clrMapOvr>
    <a:masterClrMapping/>
  </p:clrMapOvr>
  <p:transition>
    <p:blind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1676400"/>
          </a:xfrm>
        </p:spPr>
        <p:txBody>
          <a:bodyPr>
            <a:noAutofit/>
          </a:bodyPr>
          <a:lstStyle/>
          <a:p>
            <a:pPr algn="ctr"/>
            <a:r>
              <a:rPr lang="en-US" sz="2800" dirty="0" smtClean="0"/>
              <a:t>Directions regarding domestic HW</a:t>
            </a:r>
            <a:br>
              <a:rPr lang="en-US" sz="2800" dirty="0" smtClean="0"/>
            </a:br>
            <a:r>
              <a:rPr lang="en-US" sz="2400" dirty="0" smtClean="0">
                <a:solidFill>
                  <a:srgbClr val="FF0000"/>
                </a:solidFill>
              </a:rPr>
              <a:t>(iii): Display of information by HW generating units on boards at gates &amp; involvement of local community in environment protection (LAEC)</a:t>
            </a:r>
            <a:endParaRPr lang="en-US" sz="2400" dirty="0">
              <a:solidFill>
                <a:srgbClr val="FF0000"/>
              </a:solidFill>
            </a:endParaRPr>
          </a:p>
        </p:txBody>
      </p:sp>
      <p:sp>
        <p:nvSpPr>
          <p:cNvPr id="3" name="Content Placeholder 2"/>
          <p:cNvSpPr>
            <a:spLocks noGrp="1"/>
          </p:cNvSpPr>
          <p:nvPr>
            <p:ph sz="quarter" idx="1"/>
          </p:nvPr>
        </p:nvSpPr>
        <p:spPr>
          <a:xfrm>
            <a:off x="304800" y="2514600"/>
            <a:ext cx="4876800" cy="3810000"/>
          </a:xfrm>
        </p:spPr>
        <p:txBody>
          <a:bodyPr>
            <a:normAutofit lnSpcReduction="10000"/>
          </a:bodyPr>
          <a:lstStyle/>
          <a:p>
            <a:r>
              <a:rPr lang="en-US" dirty="0" smtClean="0"/>
              <a:t>Successful compliance in major States.</a:t>
            </a:r>
          </a:p>
          <a:p>
            <a:r>
              <a:rPr lang="en-US" dirty="0" smtClean="0"/>
              <a:t>Apex Court direction is unprecedented and has opened up access to information about potentially hazardous industries for members of surrounding communities</a:t>
            </a:r>
          </a:p>
          <a:p>
            <a:r>
              <a:rPr lang="en-US" dirty="0" smtClean="0"/>
              <a:t>LAEC : </a:t>
            </a:r>
            <a:r>
              <a:rPr lang="en-US" dirty="0" err="1" smtClean="0"/>
              <a:t>Tarapur</a:t>
            </a:r>
            <a:r>
              <a:rPr lang="en-US" dirty="0" smtClean="0"/>
              <a:t>, Kerala, </a:t>
            </a:r>
            <a:r>
              <a:rPr lang="en-US" dirty="0" err="1" smtClean="0"/>
              <a:t>Tamilnadu</a:t>
            </a:r>
            <a:r>
              <a:rPr lang="en-US" dirty="0" smtClean="0"/>
              <a:t>, Delhi, AP</a:t>
            </a:r>
          </a:p>
          <a:p>
            <a:endParaRPr lang="en-US" dirty="0" smtClean="0"/>
          </a:p>
          <a:p>
            <a:endParaRPr lang="en-US" dirty="0" smtClean="0"/>
          </a:p>
          <a:p>
            <a:endParaRPr lang="en-US" dirty="0" smtClean="0"/>
          </a:p>
          <a:p>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514600"/>
            <a:ext cx="3192236" cy="409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0663747"/>
      </p:ext>
    </p:extLst>
  </p:cSld>
  <p:clrMapOvr>
    <a:masterClrMapping/>
  </p:clrMapOvr>
  <p:transition>
    <p:blind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990600"/>
          </a:xfrm>
        </p:spPr>
        <p:txBody>
          <a:bodyPr>
            <a:noAutofit/>
          </a:bodyPr>
          <a:lstStyle/>
          <a:p>
            <a:pPr algn="ctr"/>
            <a:r>
              <a:rPr lang="en-US" sz="4000" dirty="0" smtClean="0"/>
              <a:t>Directions regarding domestic HW</a:t>
            </a:r>
            <a:br>
              <a:rPr lang="en-US" sz="4000" dirty="0" smtClean="0"/>
            </a:br>
            <a:r>
              <a:rPr lang="en-US" sz="2400" dirty="0" smtClean="0">
                <a:solidFill>
                  <a:srgbClr val="FF0000"/>
                </a:solidFill>
              </a:rPr>
              <a:t>(iv): CHW TSDF</a:t>
            </a:r>
            <a:endParaRPr lang="en-US" sz="2400" dirty="0">
              <a:solidFill>
                <a:srgbClr val="FF0000"/>
              </a:solidFill>
            </a:endParaRPr>
          </a:p>
        </p:txBody>
      </p:sp>
      <p:sp>
        <p:nvSpPr>
          <p:cNvPr id="3" name="Content Placeholder 2"/>
          <p:cNvSpPr>
            <a:spLocks noGrp="1"/>
          </p:cNvSpPr>
          <p:nvPr>
            <p:ph sz="quarter" idx="1"/>
          </p:nvPr>
        </p:nvSpPr>
        <p:spPr>
          <a:xfrm>
            <a:off x="381000" y="2057400"/>
            <a:ext cx="533400" cy="2667000"/>
          </a:xfrm>
        </p:spPr>
        <p:txBody>
          <a:bodyPr>
            <a:normAutofit/>
          </a:bodyPr>
          <a:lstStyle/>
          <a:p>
            <a:endParaRPr lang="en-US" dirty="0" smtClean="0"/>
          </a:p>
          <a:p>
            <a:endParaRPr lang="en-US" dirty="0" smtClean="0"/>
          </a:p>
          <a:p>
            <a:endParaRPr lang="en-US" dirty="0" smtClean="0"/>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752600"/>
            <a:ext cx="5143500" cy="498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521" y="1752600"/>
            <a:ext cx="3350079" cy="252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1521" y="4280295"/>
            <a:ext cx="3350079"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319715"/>
      </p:ext>
    </p:extLst>
  </p:cSld>
  <p:clrMapOvr>
    <a:masterClrMapping/>
  </p:clrMapOvr>
  <p:transition>
    <p:blind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5616956" cy="914400"/>
          </a:xfrm>
        </p:spPr>
        <p:txBody>
          <a:bodyPr>
            <a:noAutofit/>
          </a:bodyPr>
          <a:lstStyle/>
          <a:p>
            <a:pPr algn="ctr"/>
            <a:r>
              <a:rPr lang="en-US" sz="2400" dirty="0" smtClean="0"/>
              <a:t>Directions regarding domestic HW</a:t>
            </a:r>
            <a:br>
              <a:rPr lang="en-US" sz="2400" dirty="0" smtClean="0"/>
            </a:br>
            <a:r>
              <a:rPr lang="en-US" sz="2400" dirty="0" smtClean="0">
                <a:solidFill>
                  <a:srgbClr val="FF0000"/>
                </a:solidFill>
              </a:rPr>
              <a:t>(v): HW incinerators and guidelines</a:t>
            </a:r>
            <a:endParaRPr lang="en-US" sz="2400" dirty="0">
              <a:solidFill>
                <a:srgbClr val="FF0000"/>
              </a:solidFill>
            </a:endParaRPr>
          </a:p>
        </p:txBody>
      </p:sp>
      <p:sp>
        <p:nvSpPr>
          <p:cNvPr id="3" name="Content Placeholder 2"/>
          <p:cNvSpPr>
            <a:spLocks noGrp="1"/>
          </p:cNvSpPr>
          <p:nvPr>
            <p:ph sz="quarter" idx="1"/>
          </p:nvPr>
        </p:nvSpPr>
        <p:spPr>
          <a:xfrm>
            <a:off x="533400" y="1447800"/>
            <a:ext cx="8229600" cy="457200"/>
          </a:xfrm>
        </p:spPr>
        <p:txBody>
          <a:bodyPr>
            <a:normAutofit/>
          </a:bodyPr>
          <a:lstStyle/>
          <a:p>
            <a:r>
              <a:rPr lang="en-US" sz="2000" dirty="0" smtClean="0"/>
              <a:t>Guidelines prepared &amp; on display at CPCB website</a:t>
            </a:r>
          </a:p>
          <a:p>
            <a:endParaRPr lang="en-US" dirty="0" smtClean="0"/>
          </a:p>
          <a:p>
            <a:endParaRPr lang="en-US" dirty="0" smtClean="0"/>
          </a:p>
          <a:p>
            <a:endParaRPr lang="en-US" dirty="0" smtClean="0"/>
          </a:p>
          <a:p>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505" y="1828800"/>
            <a:ext cx="7899095" cy="4928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76200"/>
            <a:ext cx="1981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658936"/>
      </p:ext>
    </p:extLst>
  </p:cSld>
  <p:clrMapOvr>
    <a:masterClrMapping/>
  </p:clrMapOvr>
  <p:transition>
    <p:blind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914400"/>
          </a:xfrm>
        </p:spPr>
        <p:txBody>
          <a:bodyPr>
            <a:noAutofit/>
          </a:bodyPr>
          <a:lstStyle/>
          <a:p>
            <a:pPr algn="ctr"/>
            <a:r>
              <a:rPr lang="en-US" sz="2400" dirty="0" smtClean="0"/>
              <a:t>Directions regarding domestic HW</a:t>
            </a:r>
            <a:br>
              <a:rPr lang="en-US" sz="2400" dirty="0" smtClean="0"/>
            </a:br>
            <a:r>
              <a:rPr lang="en-US" sz="2400" dirty="0" smtClean="0">
                <a:solidFill>
                  <a:srgbClr val="FF0000"/>
                </a:solidFill>
              </a:rPr>
              <a:t>(v): HW incinerators and guidelines</a:t>
            </a:r>
            <a:endParaRPr lang="en-US" sz="2400" dirty="0">
              <a:solidFill>
                <a:srgbClr val="FF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229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7931200"/>
      </p:ext>
    </p:extLst>
  </p:cSld>
  <p:clrMapOvr>
    <a:masterClrMapping/>
  </p:clrMapOvr>
  <p:transition>
    <p:blind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609600"/>
          </a:xfrm>
        </p:spPr>
        <p:txBody>
          <a:bodyPr>
            <a:noAutofit/>
          </a:bodyPr>
          <a:lstStyle/>
          <a:p>
            <a:pPr algn="ctr"/>
            <a:r>
              <a:rPr lang="en-US" sz="2400" dirty="0" smtClean="0"/>
              <a:t>Directions regarding domestic HW</a:t>
            </a:r>
            <a:br>
              <a:rPr lang="en-US" sz="2400" dirty="0" smtClean="0"/>
            </a:br>
            <a:r>
              <a:rPr lang="en-US" sz="1800" dirty="0" smtClean="0">
                <a:solidFill>
                  <a:srgbClr val="FF0000"/>
                </a:solidFill>
              </a:rPr>
              <a:t>(vi): National Inventory of </a:t>
            </a:r>
            <a:r>
              <a:rPr lang="en-US" sz="1800" dirty="0" err="1" smtClean="0">
                <a:solidFill>
                  <a:srgbClr val="FF0000"/>
                </a:solidFill>
              </a:rPr>
              <a:t>illlegal</a:t>
            </a:r>
            <a:r>
              <a:rPr lang="en-US" sz="1800" dirty="0" smtClean="0">
                <a:solidFill>
                  <a:srgbClr val="FF0000"/>
                </a:solidFill>
              </a:rPr>
              <a:t> HW dump sites</a:t>
            </a:r>
            <a:endParaRPr lang="en-US" sz="1800" dirty="0">
              <a:solidFill>
                <a:srgbClr val="FF0000"/>
              </a:solidFill>
            </a:endParaRPr>
          </a:p>
        </p:txBody>
      </p:sp>
      <p:sp>
        <p:nvSpPr>
          <p:cNvPr id="3" name="Content Placeholder 2"/>
          <p:cNvSpPr>
            <a:spLocks noGrp="1"/>
          </p:cNvSpPr>
          <p:nvPr>
            <p:ph sz="quarter" idx="1"/>
          </p:nvPr>
        </p:nvSpPr>
        <p:spPr>
          <a:xfrm>
            <a:off x="381000" y="1317003"/>
            <a:ext cx="8229600" cy="664197"/>
          </a:xfrm>
        </p:spPr>
        <p:txBody>
          <a:bodyPr>
            <a:normAutofit/>
          </a:bodyPr>
          <a:lstStyle/>
          <a:p>
            <a:r>
              <a:rPr lang="en-US" sz="1800" dirty="0" smtClean="0"/>
              <a:t>The Court was seriously concerned with the several </a:t>
            </a:r>
            <a:r>
              <a:rPr lang="en-US" sz="1800" dirty="0" err="1" smtClean="0"/>
              <a:t>illlegal</a:t>
            </a:r>
            <a:r>
              <a:rPr lang="en-US" sz="1800" dirty="0" smtClean="0"/>
              <a:t> HW dump sites and their impact on heath &amp; environment </a:t>
            </a:r>
          </a:p>
          <a:p>
            <a:endParaRPr lang="en-US" sz="1800" dirty="0" smtClean="0"/>
          </a:p>
          <a:p>
            <a:endParaRPr lang="en-US" sz="1800" dirty="0" smtClean="0"/>
          </a:p>
          <a:p>
            <a:endParaRPr lang="en-US" sz="1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7467600" cy="487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4138"/>
      </p:ext>
    </p:extLst>
  </p:cSld>
  <p:clrMapOvr>
    <a:masterClrMapping/>
  </p:clrMapOvr>
  <p:transition>
    <p:blind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01000" cy="667512"/>
          </a:xfrm>
        </p:spPr>
        <p:txBody>
          <a:bodyPr>
            <a:normAutofit/>
          </a:bodyPr>
          <a:lstStyle/>
          <a:p>
            <a:r>
              <a:rPr lang="en-US" b="1" dirty="0" smtClean="0"/>
              <a:t>Introduction</a:t>
            </a:r>
            <a:endParaRPr lang="en-US" b="1" dirty="0"/>
          </a:p>
        </p:txBody>
      </p:sp>
      <p:sp>
        <p:nvSpPr>
          <p:cNvPr id="3" name="Content Placeholder 2"/>
          <p:cNvSpPr>
            <a:spLocks noGrp="1"/>
          </p:cNvSpPr>
          <p:nvPr>
            <p:ph sz="quarter" idx="1"/>
          </p:nvPr>
        </p:nvSpPr>
        <p:spPr>
          <a:xfrm>
            <a:off x="457200" y="1524000"/>
            <a:ext cx="8229600" cy="4800600"/>
          </a:xfrm>
        </p:spPr>
        <p:txBody>
          <a:bodyPr/>
          <a:lstStyle/>
          <a:p>
            <a:pPr>
              <a:spcBef>
                <a:spcPts val="1200"/>
              </a:spcBef>
            </a:pPr>
            <a:r>
              <a:rPr lang="en-US" dirty="0" smtClean="0"/>
              <a:t>SC Order, 14.10.2003 accepted grim reality of non-compliance of HW Rules in the country</a:t>
            </a:r>
          </a:p>
          <a:p>
            <a:pPr>
              <a:spcBef>
                <a:spcPts val="1200"/>
              </a:spcBef>
            </a:pPr>
            <a:r>
              <a:rPr lang="en-US" dirty="0"/>
              <a:t>Realized adverse effects of indiscriminate dumping of HW in India imported from developed countries </a:t>
            </a:r>
          </a:p>
          <a:p>
            <a:pPr>
              <a:spcBef>
                <a:spcPts val="1200"/>
              </a:spcBef>
            </a:pPr>
            <a:r>
              <a:rPr lang="en-US" dirty="0"/>
              <a:t>SC had constituted High Powered Committee with Prof. MGK </a:t>
            </a:r>
            <a:r>
              <a:rPr lang="en-US" dirty="0" smtClean="0"/>
              <a:t>Menon, FRS, </a:t>
            </a:r>
            <a:r>
              <a:rPr lang="en-US" dirty="0"/>
              <a:t>as its Chairman in 1997</a:t>
            </a:r>
          </a:p>
          <a:p>
            <a:pPr>
              <a:spcBef>
                <a:spcPts val="1200"/>
              </a:spcBef>
            </a:pPr>
            <a:r>
              <a:rPr lang="en-US" dirty="0"/>
              <a:t>Menon Committee submitted report in Feb, 2002 </a:t>
            </a:r>
            <a:endParaRPr lang="en-US" dirty="0" smtClean="0"/>
          </a:p>
          <a:p>
            <a:pPr>
              <a:spcBef>
                <a:spcPts val="1200"/>
              </a:spcBef>
            </a:pPr>
            <a:r>
              <a:rPr lang="en-US" dirty="0" smtClean="0"/>
              <a:t>Taking Cognizance of Menon Committee report, SC passed order, 14.10.2003 &amp; set up SCMC under Chairmanship of Dr. G. </a:t>
            </a:r>
            <a:r>
              <a:rPr lang="en-US" dirty="0" err="1" smtClean="0"/>
              <a:t>Thyagarajan</a:t>
            </a:r>
            <a:endParaRPr lang="en-US" dirty="0" smtClean="0"/>
          </a:p>
          <a:p>
            <a:pPr>
              <a:spcBef>
                <a:spcPts val="1200"/>
              </a:spcBef>
            </a:pPr>
            <a:endParaRPr lang="en-US" dirty="0"/>
          </a:p>
          <a:p>
            <a:endParaRPr lang="en-US" dirty="0"/>
          </a:p>
        </p:txBody>
      </p:sp>
    </p:spTree>
    <p:extLst>
      <p:ext uri="{BB962C8B-B14F-4D97-AF65-F5344CB8AC3E}">
        <p14:creationId xmlns:p14="http://schemas.microsoft.com/office/powerpoint/2010/main" val="4105369811"/>
      </p:ext>
    </p:extLst>
  </p:cSld>
  <p:clrMapOvr>
    <a:masterClrMapping/>
  </p:clrMapOvr>
  <p:transition>
    <p:blind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295400"/>
          </a:xfrm>
        </p:spPr>
        <p:txBody>
          <a:bodyPr>
            <a:noAutofit/>
          </a:bodyPr>
          <a:lstStyle/>
          <a:p>
            <a:pPr algn="ctr"/>
            <a:r>
              <a:rPr lang="en-US" sz="2800" dirty="0" smtClean="0"/>
              <a:t>Directions regarding domestic HW</a:t>
            </a:r>
            <a:br>
              <a:rPr lang="en-US" sz="2800" dirty="0" smtClean="0"/>
            </a:br>
            <a:r>
              <a:rPr lang="en-US" sz="2400" dirty="0" smtClean="0">
                <a:solidFill>
                  <a:srgbClr val="FF0000"/>
                </a:solidFill>
              </a:rPr>
              <a:t>(vi): National Inventory of </a:t>
            </a:r>
            <a:r>
              <a:rPr lang="en-US" sz="2400" dirty="0" err="1" smtClean="0">
                <a:solidFill>
                  <a:srgbClr val="FF0000"/>
                </a:solidFill>
              </a:rPr>
              <a:t>illlegal</a:t>
            </a:r>
            <a:r>
              <a:rPr lang="en-US" sz="2400" dirty="0" smtClean="0">
                <a:solidFill>
                  <a:srgbClr val="FF0000"/>
                </a:solidFill>
              </a:rPr>
              <a:t> HW dump sites</a:t>
            </a:r>
            <a:endParaRPr lang="en-US" sz="2400" dirty="0">
              <a:solidFill>
                <a:srgbClr val="FF0000"/>
              </a:solidFill>
            </a:endParaRPr>
          </a:p>
        </p:txBody>
      </p:sp>
      <p:sp>
        <p:nvSpPr>
          <p:cNvPr id="7" name="Content Placeholder 2"/>
          <p:cNvSpPr>
            <a:spLocks noGrp="1"/>
          </p:cNvSpPr>
          <p:nvPr>
            <p:ph sz="quarter" idx="1"/>
          </p:nvPr>
        </p:nvSpPr>
        <p:spPr>
          <a:xfrm>
            <a:off x="3276600" y="3722969"/>
            <a:ext cx="1295400" cy="359397"/>
          </a:xfrm>
        </p:spPr>
        <p:txBody>
          <a:bodyPr>
            <a:normAutofit lnSpcReduction="10000"/>
          </a:bodyPr>
          <a:lstStyle/>
          <a:p>
            <a:pPr marL="0" indent="0">
              <a:buNone/>
            </a:pPr>
            <a:r>
              <a:rPr lang="en-US" sz="1800" dirty="0" err="1" smtClean="0">
                <a:solidFill>
                  <a:schemeClr val="bg1"/>
                </a:solidFill>
              </a:rPr>
              <a:t>Tarapur</a:t>
            </a:r>
            <a:endParaRPr lang="en-US" sz="1800" dirty="0" smtClean="0">
              <a:solidFill>
                <a:schemeClr val="bg1"/>
              </a:solidFill>
            </a:endParaRPr>
          </a:p>
          <a:p>
            <a:endParaRPr lang="en-US" sz="1800" dirty="0" smtClean="0">
              <a:solidFill>
                <a:schemeClr val="bg1"/>
              </a:solidFill>
            </a:endParaRPr>
          </a:p>
          <a:p>
            <a:endParaRPr lang="en-US" sz="1800" dirty="0">
              <a:solidFill>
                <a:schemeClr val="bg1"/>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1"/>
            <a:ext cx="4267200" cy="269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71600"/>
            <a:ext cx="4114800" cy="269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4800600" y="3704073"/>
            <a:ext cx="1295400" cy="359397"/>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dirty="0" smtClean="0"/>
              <a:t>Kerala</a:t>
            </a:r>
          </a:p>
          <a:p>
            <a:endParaRPr lang="en-US" sz="1800" dirty="0" smtClean="0"/>
          </a:p>
          <a:p>
            <a:endParaRPr lang="en-US" sz="1800" dirty="0"/>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14800"/>
            <a:ext cx="4267200" cy="260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3276600" y="4267200"/>
            <a:ext cx="1295400" cy="359397"/>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t>Delhi</a:t>
            </a:r>
          </a:p>
          <a:p>
            <a:pPr marL="0" indent="0">
              <a:buNone/>
            </a:pPr>
            <a:endParaRPr lang="en-US" sz="1800" dirty="0"/>
          </a:p>
        </p:txBody>
      </p:sp>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114800"/>
            <a:ext cx="4114800" cy="260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p:cNvSpPr txBox="1">
            <a:spLocks/>
          </p:cNvSpPr>
          <p:nvPr/>
        </p:nvSpPr>
        <p:spPr>
          <a:xfrm>
            <a:off x="4800600" y="4267199"/>
            <a:ext cx="1295400" cy="359397"/>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dirty="0" err="1" smtClean="0">
                <a:solidFill>
                  <a:schemeClr val="bg1"/>
                </a:solidFill>
              </a:rPr>
              <a:t>Tarapur</a:t>
            </a:r>
            <a:endParaRPr lang="en-US" sz="1800" dirty="0" smtClean="0">
              <a:solidFill>
                <a:schemeClr val="bg1"/>
              </a:solidFill>
            </a:endParaRPr>
          </a:p>
          <a:p>
            <a:endParaRPr lang="en-US" sz="1800" dirty="0" smtClean="0">
              <a:solidFill>
                <a:schemeClr val="bg1"/>
              </a:solidFill>
            </a:endParaRPr>
          </a:p>
          <a:p>
            <a:endParaRPr lang="en-US" sz="1800" dirty="0">
              <a:solidFill>
                <a:schemeClr val="bg1"/>
              </a:solidFill>
            </a:endParaRPr>
          </a:p>
        </p:txBody>
      </p:sp>
    </p:spTree>
    <p:extLst>
      <p:ext uri="{BB962C8B-B14F-4D97-AF65-F5344CB8AC3E}">
        <p14:creationId xmlns:p14="http://schemas.microsoft.com/office/powerpoint/2010/main" val="3433620055"/>
      </p:ext>
    </p:extLst>
  </p:cSld>
  <p:clrMapOvr>
    <a:masterClrMapping/>
  </p:clrMapOvr>
  <p:transition>
    <p:blinds/>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990600"/>
          </a:xfrm>
        </p:spPr>
        <p:txBody>
          <a:bodyPr>
            <a:noAutofit/>
          </a:bodyPr>
          <a:lstStyle/>
          <a:p>
            <a:pPr algn="ctr"/>
            <a:r>
              <a:rPr lang="en-US" sz="2800" dirty="0" smtClean="0"/>
              <a:t>Directions regarding domestic HW</a:t>
            </a:r>
            <a:br>
              <a:rPr lang="en-US" sz="2800" dirty="0" smtClean="0"/>
            </a:br>
            <a:r>
              <a:rPr lang="en-US" sz="2000" dirty="0" smtClean="0">
                <a:solidFill>
                  <a:srgbClr val="FF0000"/>
                </a:solidFill>
              </a:rPr>
              <a:t>(vi): National Inventory of </a:t>
            </a:r>
            <a:r>
              <a:rPr lang="en-US" sz="2000" dirty="0" err="1" smtClean="0">
                <a:solidFill>
                  <a:srgbClr val="FF0000"/>
                </a:solidFill>
              </a:rPr>
              <a:t>illlegal</a:t>
            </a:r>
            <a:r>
              <a:rPr lang="en-US" sz="2000" dirty="0" smtClean="0">
                <a:solidFill>
                  <a:srgbClr val="FF0000"/>
                </a:solidFill>
              </a:rPr>
              <a:t> HW dump sites</a:t>
            </a:r>
            <a:endParaRPr lang="en-US" sz="2000" dirty="0">
              <a:solidFill>
                <a:srgbClr val="FF0000"/>
              </a:solidFill>
            </a:endParaRPr>
          </a:p>
        </p:txBody>
      </p:sp>
      <p:sp>
        <p:nvSpPr>
          <p:cNvPr id="4" name="Content Placeholder 3"/>
          <p:cNvSpPr>
            <a:spLocks noGrp="1"/>
          </p:cNvSpPr>
          <p:nvPr>
            <p:ph sz="quarter" idx="1"/>
          </p:nvPr>
        </p:nvSpPr>
        <p:spPr>
          <a:xfrm>
            <a:off x="685800" y="1371600"/>
            <a:ext cx="8229600" cy="426720"/>
          </a:xfrm>
        </p:spPr>
        <p:txBody>
          <a:bodyPr>
            <a:normAutofit/>
          </a:bodyPr>
          <a:lstStyle/>
          <a:p>
            <a:pPr marL="0" indent="0" algn="ctr">
              <a:buNone/>
            </a:pPr>
            <a:r>
              <a:rPr lang="en-US" sz="1800" dirty="0" smtClean="0"/>
              <a:t>Major Problem HW dumping sites needing special attention</a:t>
            </a:r>
            <a:endParaRPr lang="en-US" sz="1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4343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2133600" y="3722969"/>
            <a:ext cx="2438400" cy="35939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400" dirty="0" err="1" smtClean="0">
                <a:solidFill>
                  <a:schemeClr val="bg1"/>
                </a:solidFill>
              </a:rPr>
              <a:t>Hema</a:t>
            </a:r>
            <a:r>
              <a:rPr lang="en-US" sz="1400" dirty="0" smtClean="0">
                <a:solidFill>
                  <a:schemeClr val="bg1"/>
                </a:solidFill>
              </a:rPr>
              <a:t> Chemicals - Vadodara</a:t>
            </a:r>
          </a:p>
          <a:p>
            <a:endParaRPr lang="en-US" sz="1400" dirty="0" smtClean="0">
              <a:solidFill>
                <a:schemeClr val="bg1"/>
              </a:solidFill>
            </a:endParaRPr>
          </a:p>
          <a:p>
            <a:endParaRPr lang="en-US" sz="1400" dirty="0">
              <a:solidFill>
                <a:schemeClr val="bg1"/>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52600"/>
            <a:ext cx="42672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4800600" y="3722969"/>
            <a:ext cx="3733800" cy="35939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400" dirty="0" err="1" smtClean="0">
                <a:solidFill>
                  <a:schemeClr val="bg1"/>
                </a:solidFill>
              </a:rPr>
              <a:t>Tamilnadu</a:t>
            </a:r>
            <a:r>
              <a:rPr lang="en-US" sz="1400" dirty="0" smtClean="0">
                <a:solidFill>
                  <a:schemeClr val="bg1"/>
                </a:solidFill>
              </a:rPr>
              <a:t> Chromates &amp; Chemicals - </a:t>
            </a:r>
            <a:r>
              <a:rPr lang="en-US" sz="1400" dirty="0" err="1" smtClean="0">
                <a:solidFill>
                  <a:schemeClr val="bg1"/>
                </a:solidFill>
              </a:rPr>
              <a:t>Ranipet</a:t>
            </a:r>
            <a:endParaRPr lang="en-US" sz="1400" dirty="0" smtClean="0">
              <a:solidFill>
                <a:schemeClr val="bg1"/>
              </a:solidFill>
            </a:endParaRPr>
          </a:p>
          <a:p>
            <a:endParaRPr lang="en-US" sz="1400" dirty="0" smtClean="0">
              <a:solidFill>
                <a:schemeClr val="bg1"/>
              </a:solidFill>
            </a:endParaRPr>
          </a:p>
          <a:p>
            <a:endParaRPr lang="en-US" sz="1400" dirty="0">
              <a:solidFill>
                <a:schemeClr val="bg1"/>
              </a:solidFill>
            </a:endParaRP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238625"/>
            <a:ext cx="43434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228600" y="6248400"/>
            <a:ext cx="4343400" cy="35939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400" dirty="0" err="1" smtClean="0">
                <a:solidFill>
                  <a:schemeClr val="bg1"/>
                </a:solidFill>
              </a:rPr>
              <a:t>Hindutsan</a:t>
            </a:r>
            <a:r>
              <a:rPr lang="en-US" sz="1400" dirty="0" smtClean="0">
                <a:solidFill>
                  <a:schemeClr val="bg1"/>
                </a:solidFill>
              </a:rPr>
              <a:t> Lever–mercury contamination–</a:t>
            </a:r>
            <a:r>
              <a:rPr lang="en-US" sz="1400" dirty="0" err="1" smtClean="0">
                <a:solidFill>
                  <a:schemeClr val="bg1"/>
                </a:solidFill>
              </a:rPr>
              <a:t>Kodaikanal</a:t>
            </a:r>
            <a:endParaRPr lang="en-US" sz="1400" dirty="0" smtClean="0">
              <a:solidFill>
                <a:schemeClr val="bg1"/>
              </a:solidFill>
            </a:endParaRPr>
          </a:p>
          <a:p>
            <a:endParaRPr lang="en-US" sz="1400" dirty="0" smtClean="0">
              <a:solidFill>
                <a:schemeClr val="bg1"/>
              </a:solidFill>
            </a:endParaRPr>
          </a:p>
          <a:p>
            <a:endParaRPr lang="en-US" sz="1400" dirty="0">
              <a:solidFill>
                <a:schemeClr val="bg1"/>
              </a:solidFill>
            </a:endParaRPr>
          </a:p>
        </p:txBody>
      </p:sp>
      <p:sp>
        <p:nvSpPr>
          <p:cNvPr id="12" name="Content Placeholder 3"/>
          <p:cNvSpPr txBox="1">
            <a:spLocks/>
          </p:cNvSpPr>
          <p:nvPr/>
        </p:nvSpPr>
        <p:spPr>
          <a:xfrm>
            <a:off x="4648200" y="4343400"/>
            <a:ext cx="4267200" cy="23622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dirty="0" smtClean="0"/>
              <a:t>The SCMC was not able to </a:t>
            </a:r>
            <a:r>
              <a:rPr lang="en-US" sz="1800" dirty="0" err="1" smtClean="0"/>
              <a:t>inventorise</a:t>
            </a:r>
            <a:r>
              <a:rPr lang="en-US" sz="1800" dirty="0" smtClean="0"/>
              <a:t> or get </a:t>
            </a:r>
            <a:r>
              <a:rPr lang="en-US" sz="1800" dirty="0" err="1" smtClean="0"/>
              <a:t>inventorise</a:t>
            </a:r>
            <a:r>
              <a:rPr lang="en-US" sz="1800" dirty="0" smtClean="0"/>
              <a:t> HW lying abandoned in units that are permanently closed or are under Court receivers in different parts of country</a:t>
            </a:r>
            <a:endParaRPr lang="en-US" sz="1800" dirty="0"/>
          </a:p>
        </p:txBody>
      </p:sp>
    </p:spTree>
    <p:extLst>
      <p:ext uri="{BB962C8B-B14F-4D97-AF65-F5344CB8AC3E}">
        <p14:creationId xmlns:p14="http://schemas.microsoft.com/office/powerpoint/2010/main" val="426692632"/>
      </p:ext>
    </p:extLst>
  </p:cSld>
  <p:clrMapOvr>
    <a:masterClrMapping/>
  </p:clrMapOvr>
  <p:transition>
    <p:blind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4267200" cy="248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609600"/>
            <a:ext cx="8229600" cy="609600"/>
          </a:xfrm>
        </p:spPr>
        <p:txBody>
          <a:bodyPr>
            <a:noAutofit/>
          </a:bodyPr>
          <a:lstStyle/>
          <a:p>
            <a:pPr algn="ctr"/>
            <a:r>
              <a:rPr lang="en-US" sz="2800" dirty="0" smtClean="0"/>
              <a:t>Directions regarding domestic HW</a:t>
            </a:r>
            <a:br>
              <a:rPr lang="en-US" sz="2800" dirty="0" smtClean="0"/>
            </a:br>
            <a:r>
              <a:rPr lang="en-US" sz="2000" dirty="0" smtClean="0">
                <a:solidFill>
                  <a:srgbClr val="FF0000"/>
                </a:solidFill>
              </a:rPr>
              <a:t>(vi): National Inventory of </a:t>
            </a:r>
            <a:r>
              <a:rPr lang="en-US" sz="2000" dirty="0" err="1" smtClean="0">
                <a:solidFill>
                  <a:srgbClr val="FF0000"/>
                </a:solidFill>
              </a:rPr>
              <a:t>illlegal</a:t>
            </a:r>
            <a:r>
              <a:rPr lang="en-US" sz="2000" dirty="0" smtClean="0">
                <a:solidFill>
                  <a:srgbClr val="FF0000"/>
                </a:solidFill>
              </a:rPr>
              <a:t> HW dump sites</a:t>
            </a:r>
            <a:endParaRPr lang="en-US" sz="2000" dirty="0">
              <a:solidFill>
                <a:srgbClr val="FF0000"/>
              </a:solidFill>
            </a:endParaRPr>
          </a:p>
        </p:txBody>
      </p:sp>
      <p:sp>
        <p:nvSpPr>
          <p:cNvPr id="4" name="Content Placeholder 3"/>
          <p:cNvSpPr>
            <a:spLocks noGrp="1"/>
          </p:cNvSpPr>
          <p:nvPr>
            <p:ph sz="quarter" idx="1"/>
          </p:nvPr>
        </p:nvSpPr>
        <p:spPr>
          <a:xfrm>
            <a:off x="707571" y="1219200"/>
            <a:ext cx="8229600" cy="426720"/>
          </a:xfrm>
        </p:spPr>
        <p:txBody>
          <a:bodyPr>
            <a:normAutofit/>
          </a:bodyPr>
          <a:lstStyle/>
          <a:p>
            <a:pPr marL="0" indent="0" algn="ctr">
              <a:buNone/>
            </a:pPr>
            <a:r>
              <a:rPr lang="en-US" sz="1800" dirty="0" smtClean="0"/>
              <a:t>Clean – up of river bed and restoration of life in </a:t>
            </a:r>
            <a:r>
              <a:rPr lang="en-US" sz="1800" dirty="0" err="1" smtClean="0"/>
              <a:t>Periyar</a:t>
            </a:r>
            <a:r>
              <a:rPr lang="en-US" sz="1800" dirty="0" smtClean="0"/>
              <a:t> river</a:t>
            </a:r>
            <a:endParaRPr lang="en-US" sz="18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4381500" cy="248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4724400" y="3726997"/>
            <a:ext cx="1219200" cy="35939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400" dirty="0" err="1" smtClean="0">
                <a:solidFill>
                  <a:schemeClr val="bg1"/>
                </a:solidFill>
              </a:rPr>
              <a:t>Priyar</a:t>
            </a:r>
            <a:r>
              <a:rPr lang="en-US" sz="1400" dirty="0" smtClean="0">
                <a:solidFill>
                  <a:schemeClr val="bg1"/>
                </a:solidFill>
              </a:rPr>
              <a:t> River</a:t>
            </a:r>
          </a:p>
          <a:p>
            <a:endParaRPr lang="en-US" sz="1400" dirty="0">
              <a:solidFill>
                <a:schemeClr val="bg1"/>
              </a:solidFill>
            </a:endParaRPr>
          </a:p>
        </p:txBody>
      </p:sp>
      <p:sp>
        <p:nvSpPr>
          <p:cNvPr id="13" name="Content Placeholder 2"/>
          <p:cNvSpPr txBox="1">
            <a:spLocks/>
          </p:cNvSpPr>
          <p:nvPr/>
        </p:nvSpPr>
        <p:spPr>
          <a:xfrm>
            <a:off x="1976436" y="3726998"/>
            <a:ext cx="2543175" cy="35939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400" dirty="0" err="1" smtClean="0">
                <a:solidFill>
                  <a:schemeClr val="bg1"/>
                </a:solidFill>
              </a:rPr>
              <a:t>Discherge</a:t>
            </a:r>
            <a:r>
              <a:rPr lang="en-US" sz="1400" dirty="0" smtClean="0">
                <a:solidFill>
                  <a:schemeClr val="bg1"/>
                </a:solidFill>
              </a:rPr>
              <a:t> of CMRL in </a:t>
            </a:r>
            <a:r>
              <a:rPr lang="en-US" sz="1400" dirty="0" err="1" smtClean="0">
                <a:solidFill>
                  <a:schemeClr val="bg1"/>
                </a:solidFill>
              </a:rPr>
              <a:t>Priyar</a:t>
            </a:r>
            <a:endParaRPr lang="en-US" sz="1400" dirty="0">
              <a:solidFill>
                <a:schemeClr val="bg1"/>
              </a:solidFill>
            </a:endParaRP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6" y="4086396"/>
            <a:ext cx="4367213" cy="269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086396"/>
            <a:ext cx="4267200" cy="269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2"/>
          <p:cNvSpPr txBox="1">
            <a:spLocks/>
          </p:cNvSpPr>
          <p:nvPr/>
        </p:nvSpPr>
        <p:spPr>
          <a:xfrm>
            <a:off x="381000" y="4112250"/>
            <a:ext cx="8458200" cy="91695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sz="2000" dirty="0" smtClean="0"/>
              <a:t>Fish kill due to toxic effluents in </a:t>
            </a:r>
            <a:r>
              <a:rPr lang="en-US" sz="2000" dirty="0" err="1" smtClean="0"/>
              <a:t>Periyar</a:t>
            </a:r>
            <a:r>
              <a:rPr lang="en-US" sz="2000" dirty="0" smtClean="0"/>
              <a:t> River, some highly acidic. (Left) a villager demonstrates bluish industrial HW sediments on the river bed which form a cloud on being disturbed</a:t>
            </a:r>
            <a:endParaRPr lang="en-US" sz="2000" dirty="0"/>
          </a:p>
        </p:txBody>
      </p:sp>
    </p:spTree>
    <p:extLst>
      <p:ext uri="{BB962C8B-B14F-4D97-AF65-F5344CB8AC3E}">
        <p14:creationId xmlns:p14="http://schemas.microsoft.com/office/powerpoint/2010/main" val="3588467438"/>
      </p:ext>
    </p:extLst>
  </p:cSld>
  <p:clrMapOvr>
    <a:masterClrMapping/>
  </p:clrMapOvr>
  <p:transition>
    <p:blind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762000"/>
          </a:xfrm>
        </p:spPr>
        <p:txBody>
          <a:bodyPr>
            <a:noAutofit/>
          </a:bodyPr>
          <a:lstStyle/>
          <a:p>
            <a:pPr algn="ctr"/>
            <a:r>
              <a:rPr lang="en-US" sz="3200" dirty="0" smtClean="0"/>
              <a:t>Directions regarding domestic HW</a:t>
            </a:r>
            <a:br>
              <a:rPr lang="en-US" sz="3200" dirty="0" smtClean="0"/>
            </a:br>
            <a:r>
              <a:rPr lang="en-US" sz="2400" dirty="0" smtClean="0">
                <a:solidFill>
                  <a:srgbClr val="FF0000"/>
                </a:solidFill>
              </a:rPr>
              <a:t>(vi): National Inventory of </a:t>
            </a:r>
            <a:r>
              <a:rPr lang="en-US" sz="2400" dirty="0" err="1" smtClean="0">
                <a:solidFill>
                  <a:srgbClr val="FF0000"/>
                </a:solidFill>
              </a:rPr>
              <a:t>illlegal</a:t>
            </a:r>
            <a:r>
              <a:rPr lang="en-US" sz="2400" dirty="0" smtClean="0">
                <a:solidFill>
                  <a:srgbClr val="FF0000"/>
                </a:solidFill>
              </a:rPr>
              <a:t> HW dump sites</a:t>
            </a:r>
            <a:endParaRPr lang="en-US" sz="2400" dirty="0">
              <a:solidFill>
                <a:srgbClr val="FF0000"/>
              </a:solidFill>
            </a:endParaRPr>
          </a:p>
        </p:txBody>
      </p:sp>
      <p:sp>
        <p:nvSpPr>
          <p:cNvPr id="4" name="Content Placeholder 3"/>
          <p:cNvSpPr>
            <a:spLocks noGrp="1"/>
          </p:cNvSpPr>
          <p:nvPr>
            <p:ph sz="quarter" idx="1"/>
          </p:nvPr>
        </p:nvSpPr>
        <p:spPr>
          <a:xfrm>
            <a:off x="707571" y="1219200"/>
            <a:ext cx="8229600" cy="426720"/>
          </a:xfrm>
        </p:spPr>
        <p:txBody>
          <a:bodyPr>
            <a:noAutofit/>
          </a:bodyPr>
          <a:lstStyle/>
          <a:p>
            <a:pPr marL="0" indent="0" algn="ctr">
              <a:buNone/>
            </a:pPr>
            <a:r>
              <a:rPr lang="en-US" sz="2400" dirty="0" smtClean="0"/>
              <a:t>Clean – up of river bed and restoration of life in </a:t>
            </a:r>
            <a:r>
              <a:rPr lang="en-US" sz="2400" dirty="0" err="1" smtClean="0"/>
              <a:t>Periyar</a:t>
            </a:r>
            <a:r>
              <a:rPr lang="en-US" sz="2400" dirty="0" smtClean="0"/>
              <a:t> river</a:t>
            </a:r>
            <a:endParaRPr lang="en-US" sz="2400" dirty="0"/>
          </a:p>
        </p:txBody>
      </p:sp>
      <p:sp>
        <p:nvSpPr>
          <p:cNvPr id="11" name="Content Placeholder 2"/>
          <p:cNvSpPr txBox="1">
            <a:spLocks/>
          </p:cNvSpPr>
          <p:nvPr/>
        </p:nvSpPr>
        <p:spPr>
          <a:xfrm>
            <a:off x="370114" y="1905000"/>
            <a:ext cx="8229600" cy="4648200"/>
          </a:xfrm>
          <a:prstGeom prst="rect">
            <a:avLst/>
          </a:prstGeom>
        </p:spPr>
        <p:txBody>
          <a:bodyPr vert="horz">
            <a:normAutofit fontScale="925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400" dirty="0" smtClean="0"/>
              <a:t>SCMC brought entire industrial estate to heel</a:t>
            </a:r>
          </a:p>
          <a:p>
            <a:r>
              <a:rPr lang="en-US" sz="2400" dirty="0" smtClean="0"/>
              <a:t>Fined </a:t>
            </a:r>
            <a:r>
              <a:rPr lang="en-US" sz="2400" dirty="0" err="1" smtClean="0"/>
              <a:t>Rs</a:t>
            </a:r>
            <a:r>
              <a:rPr lang="en-US" sz="2400" dirty="0" smtClean="0"/>
              <a:t>. 2.5 Cr to 247 units to set aside money for rehabilitation of the river. SCMC set up LAEC</a:t>
            </a:r>
          </a:p>
          <a:p>
            <a:r>
              <a:rPr lang="en-US" sz="2400" dirty="0" smtClean="0"/>
              <a:t>Board closed down several industries in coordination with LAEC</a:t>
            </a:r>
          </a:p>
          <a:p>
            <a:r>
              <a:rPr lang="en-US" sz="2400" dirty="0" smtClean="0"/>
              <a:t>Discovered clandestine discharges at night</a:t>
            </a:r>
          </a:p>
          <a:p>
            <a:r>
              <a:rPr lang="en-US" sz="2400" dirty="0" smtClean="0"/>
              <a:t>Undiscovered more than 60 illegal outlets </a:t>
            </a:r>
          </a:p>
          <a:p>
            <a:r>
              <a:rPr lang="en-US" sz="2400" dirty="0" smtClean="0"/>
              <a:t>After a year of these actions pH of the river improved (5-5.5) from a low of 2 (highly acidic)</a:t>
            </a:r>
          </a:p>
          <a:p>
            <a:r>
              <a:rPr lang="en-US" sz="2400" dirty="0" smtClean="0"/>
              <a:t>Representative of fishing community met SCMC to thank the SC for restoring condition of the river and for bringing the fish back into the water body. </a:t>
            </a:r>
            <a:endParaRPr lang="en-US" sz="2400" dirty="0"/>
          </a:p>
          <a:p>
            <a:r>
              <a:rPr lang="en-US" sz="2400" dirty="0" smtClean="0"/>
              <a:t>At the time of filing report, certain actions still remain to be completed (</a:t>
            </a:r>
            <a:r>
              <a:rPr lang="en-US" sz="2400" dirty="0" err="1" smtClean="0"/>
              <a:t>eg</a:t>
            </a:r>
            <a:r>
              <a:rPr lang="en-US" sz="2400" dirty="0" smtClean="0"/>
              <a:t> – removal of s3ediment from the river bed)</a:t>
            </a:r>
          </a:p>
          <a:p>
            <a:endParaRPr lang="en-US" sz="2400" dirty="0" smtClean="0"/>
          </a:p>
          <a:p>
            <a:endParaRPr lang="en-US" sz="2400" dirty="0" smtClean="0"/>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2571512465"/>
      </p:ext>
    </p:extLst>
  </p:cSld>
  <p:clrMapOvr>
    <a:masterClrMapping/>
  </p:clrMapOvr>
  <p:transition>
    <p:blind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7" y="838200"/>
            <a:ext cx="8229600" cy="762000"/>
          </a:xfrm>
        </p:spPr>
        <p:txBody>
          <a:bodyPr>
            <a:noAutofit/>
          </a:bodyPr>
          <a:lstStyle/>
          <a:p>
            <a:pPr algn="ctr"/>
            <a:r>
              <a:rPr lang="en-US" sz="2800" dirty="0"/>
              <a:t>Directions regarding domestic HW</a:t>
            </a:r>
            <a:br>
              <a:rPr lang="en-US" sz="2800" dirty="0"/>
            </a:br>
            <a:r>
              <a:rPr lang="en-US" sz="2800" dirty="0">
                <a:solidFill>
                  <a:srgbClr val="FF0000"/>
                </a:solidFill>
              </a:rPr>
              <a:t>(vi): National Inventory of </a:t>
            </a:r>
            <a:r>
              <a:rPr lang="en-US" sz="2800" dirty="0" err="1">
                <a:solidFill>
                  <a:srgbClr val="FF0000"/>
                </a:solidFill>
              </a:rPr>
              <a:t>illlegal</a:t>
            </a:r>
            <a:r>
              <a:rPr lang="en-US" sz="2800" dirty="0">
                <a:solidFill>
                  <a:srgbClr val="FF0000"/>
                </a:solidFill>
              </a:rPr>
              <a:t> HW dump </a:t>
            </a:r>
            <a:r>
              <a:rPr lang="en-US" sz="2800" dirty="0" smtClean="0">
                <a:solidFill>
                  <a:srgbClr val="FF0000"/>
                </a:solidFill>
              </a:rPr>
              <a:t>sites</a:t>
            </a:r>
            <a:endParaRPr lang="en-US" sz="2800" dirty="0">
              <a:solidFill>
                <a:srgbClr val="FF0000"/>
              </a:solidFill>
            </a:endParaRPr>
          </a:p>
        </p:txBody>
      </p:sp>
      <p:sp>
        <p:nvSpPr>
          <p:cNvPr id="3" name="Content Placeholder 2"/>
          <p:cNvSpPr>
            <a:spLocks noGrp="1"/>
          </p:cNvSpPr>
          <p:nvPr>
            <p:ph sz="quarter" idx="1"/>
          </p:nvPr>
        </p:nvSpPr>
        <p:spPr>
          <a:xfrm>
            <a:off x="435426" y="2420029"/>
            <a:ext cx="8229600" cy="4038600"/>
          </a:xfrm>
        </p:spPr>
        <p:txBody>
          <a:bodyPr>
            <a:normAutofit fontScale="92500"/>
          </a:bodyPr>
          <a:lstStyle/>
          <a:p>
            <a:r>
              <a:rPr lang="en-US" dirty="0" smtClean="0"/>
              <a:t>Polluting industries discharging HW in lakes were ordered to shut. 60 units ordered to move out of the area</a:t>
            </a:r>
          </a:p>
          <a:p>
            <a:r>
              <a:rPr lang="en-US" dirty="0" smtClean="0"/>
              <a:t>State Govt. hired consultants for rehabilitation of </a:t>
            </a:r>
            <a:r>
              <a:rPr lang="en-US" dirty="0" err="1" smtClean="0"/>
              <a:t>Katedan</a:t>
            </a:r>
            <a:r>
              <a:rPr lang="en-US" dirty="0" smtClean="0"/>
              <a:t> lake</a:t>
            </a:r>
          </a:p>
          <a:p>
            <a:r>
              <a:rPr lang="en-US" dirty="0" smtClean="0"/>
              <a:t>Notice Inviting Tenders issued for construction of STP within one year so as to stop sewage discharge in the lake</a:t>
            </a:r>
          </a:p>
          <a:p>
            <a:r>
              <a:rPr lang="en-US" dirty="0" smtClean="0"/>
              <a:t>AP Board reported remarkable reversal of the processes affecting the lake due to complete cessation of HW entering water body</a:t>
            </a:r>
          </a:p>
          <a:p>
            <a:r>
              <a:rPr lang="en-US" dirty="0" smtClean="0"/>
              <a:t>CM of AP insisted that rehabilitation of lakes in and around Hyderabad be covered in two years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26" y="1760083"/>
            <a:ext cx="7315201"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074425"/>
      </p:ext>
    </p:extLst>
  </p:cSld>
  <p:clrMapOvr>
    <a:masterClrMapping/>
  </p:clrMapOvr>
  <p:transition>
    <p:blinds/>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
            </a:r>
            <a:br>
              <a:rPr lang="en-US" smtClean="0"/>
            </a:br>
            <a:endParaRPr lang="en-US" dirty="0"/>
          </a:p>
        </p:txBody>
      </p:sp>
      <p:sp>
        <p:nvSpPr>
          <p:cNvPr id="3" name="Content Placeholder 2"/>
          <p:cNvSpPr>
            <a:spLocks noGrp="1"/>
          </p:cNvSpPr>
          <p:nvPr>
            <p:ph sz="quarter" idx="1"/>
          </p:nvPr>
        </p:nvSpPr>
        <p:spPr>
          <a:xfrm>
            <a:off x="381000" y="2362200"/>
            <a:ext cx="8229600" cy="3124200"/>
          </a:xfrm>
        </p:spPr>
        <p:txBody>
          <a:bodyPr>
            <a:normAutofit/>
          </a:bodyPr>
          <a:lstStyle/>
          <a:p>
            <a:r>
              <a:rPr lang="en-US" sz="2400" dirty="0" smtClean="0"/>
              <a:t>Industry was directed to treat and dispose about 450 MT of Arsenic waste in “hermit storage”. Work  is completed at the cost of </a:t>
            </a:r>
            <a:r>
              <a:rPr lang="en-US" sz="2400" dirty="0" err="1" smtClean="0"/>
              <a:t>Rs</a:t>
            </a:r>
            <a:r>
              <a:rPr lang="en-US" sz="2400" dirty="0" smtClean="0"/>
              <a:t>. 70 </a:t>
            </a:r>
            <a:r>
              <a:rPr lang="en-US" sz="2400" dirty="0" err="1" smtClean="0"/>
              <a:t>lacs</a:t>
            </a:r>
            <a:r>
              <a:rPr lang="en-US" sz="2400" dirty="0" smtClean="0"/>
              <a:t>.</a:t>
            </a:r>
          </a:p>
          <a:p>
            <a:r>
              <a:rPr lang="en-US" sz="2400" dirty="0" smtClean="0"/>
              <a:t> Recommended levy of fine of </a:t>
            </a:r>
            <a:r>
              <a:rPr lang="en-US" sz="2400" dirty="0" err="1" smtClean="0"/>
              <a:t>Rs</a:t>
            </a:r>
            <a:r>
              <a:rPr lang="en-US" sz="2400" dirty="0" smtClean="0"/>
              <a:t>. 10 </a:t>
            </a:r>
            <a:r>
              <a:rPr lang="en-US" sz="2400" dirty="0" err="1" smtClean="0"/>
              <a:t>lacs</a:t>
            </a:r>
            <a:r>
              <a:rPr lang="en-US" sz="2400" dirty="0" smtClean="0"/>
              <a:t> for not taking timely steps as per SC Order of 14.10.2003</a:t>
            </a:r>
          </a:p>
          <a:p>
            <a:r>
              <a:rPr lang="en-US" sz="2400" dirty="0" smtClean="0"/>
              <a:t>The “hermit storage” technique of encapsulating the HW was later adopted by SPIC in </a:t>
            </a:r>
            <a:r>
              <a:rPr lang="en-US" sz="2400" dirty="0" err="1" smtClean="0"/>
              <a:t>Tuticorin</a:t>
            </a:r>
            <a:r>
              <a:rPr lang="en-US" sz="2400" dirty="0" smtClean="0"/>
              <a:t> and others</a:t>
            </a:r>
            <a:endParaRPr lang="en-US" sz="2400" dirty="0"/>
          </a:p>
        </p:txBody>
      </p:sp>
      <p:sp>
        <p:nvSpPr>
          <p:cNvPr id="4" name="Rectangle 3"/>
          <p:cNvSpPr/>
          <p:nvPr/>
        </p:nvSpPr>
        <p:spPr>
          <a:xfrm>
            <a:off x="8313" y="457200"/>
            <a:ext cx="8763000" cy="1446550"/>
          </a:xfrm>
          <a:prstGeom prst="rect">
            <a:avLst/>
          </a:prstGeom>
        </p:spPr>
        <p:txBody>
          <a:bodyPr wrap="square">
            <a:spAutoFit/>
          </a:bodyPr>
          <a:lstStyle/>
          <a:p>
            <a:pPr algn="ctr"/>
            <a:r>
              <a:rPr lang="en-US" sz="3600" dirty="0" smtClean="0">
                <a:solidFill>
                  <a:srgbClr val="04617B"/>
                </a:solidFill>
                <a:latin typeface="Calibri"/>
                <a:ea typeface="+mj-ea"/>
                <a:cs typeface="+mj-cs"/>
              </a:rPr>
              <a:t>Directions </a:t>
            </a:r>
            <a:r>
              <a:rPr lang="en-US" sz="3600" dirty="0">
                <a:solidFill>
                  <a:srgbClr val="04617B"/>
                </a:solidFill>
                <a:latin typeface="Calibri"/>
                <a:ea typeface="+mj-ea"/>
                <a:cs typeface="+mj-cs"/>
              </a:rPr>
              <a:t>regarding domestic HW</a:t>
            </a:r>
            <a:br>
              <a:rPr lang="en-US" sz="3600" dirty="0">
                <a:solidFill>
                  <a:srgbClr val="04617B"/>
                </a:solidFill>
                <a:latin typeface="Calibri"/>
                <a:ea typeface="+mj-ea"/>
                <a:cs typeface="+mj-cs"/>
              </a:rPr>
            </a:br>
            <a:r>
              <a:rPr lang="en-US" sz="2800" dirty="0">
                <a:solidFill>
                  <a:srgbClr val="FF0000"/>
                </a:solidFill>
                <a:latin typeface="Calibri"/>
                <a:ea typeface="+mj-ea"/>
                <a:cs typeface="+mj-cs"/>
              </a:rPr>
              <a:t>(vi): National Inventory of </a:t>
            </a:r>
            <a:r>
              <a:rPr lang="en-US" sz="2800" dirty="0" err="1">
                <a:solidFill>
                  <a:srgbClr val="FF0000"/>
                </a:solidFill>
                <a:latin typeface="Calibri"/>
                <a:ea typeface="+mj-ea"/>
                <a:cs typeface="+mj-cs"/>
              </a:rPr>
              <a:t>illlegal</a:t>
            </a:r>
            <a:r>
              <a:rPr lang="en-US" sz="2800" dirty="0">
                <a:solidFill>
                  <a:srgbClr val="FF0000"/>
                </a:solidFill>
                <a:latin typeface="Calibri"/>
                <a:ea typeface="+mj-ea"/>
                <a:cs typeface="+mj-cs"/>
              </a:rPr>
              <a:t> HW dump </a:t>
            </a:r>
            <a:r>
              <a:rPr lang="en-US" sz="2800" dirty="0" smtClean="0">
                <a:solidFill>
                  <a:srgbClr val="FF0000"/>
                </a:solidFill>
                <a:latin typeface="Calibri"/>
                <a:ea typeface="+mj-ea"/>
                <a:cs typeface="+mj-cs"/>
              </a:rPr>
              <a:t>sites</a:t>
            </a:r>
            <a:r>
              <a:rPr lang="en-US" sz="3200" dirty="0">
                <a:solidFill>
                  <a:srgbClr val="FF0000"/>
                </a:solidFill>
                <a:latin typeface="Calibri"/>
                <a:ea typeface="+mj-ea"/>
                <a:cs typeface="+mj-cs"/>
              </a:rPr>
              <a:t/>
            </a:r>
            <a:br>
              <a:rPr lang="en-US" sz="3200" dirty="0">
                <a:solidFill>
                  <a:srgbClr val="FF0000"/>
                </a:solidFill>
                <a:latin typeface="Calibri"/>
                <a:ea typeface="+mj-ea"/>
                <a:cs typeface="+mj-cs"/>
              </a:rPr>
            </a:br>
            <a:r>
              <a:rPr lang="en-US" sz="2400" dirty="0" smtClean="0">
                <a:solidFill>
                  <a:prstClr val="black"/>
                </a:solidFill>
                <a:latin typeface="Calibri"/>
                <a:ea typeface="+mj-ea"/>
                <a:cs typeface="+mj-cs"/>
              </a:rPr>
              <a:t>Burial of Arsenic waste at </a:t>
            </a:r>
            <a:r>
              <a:rPr lang="en-US" sz="2400" dirty="0" err="1" smtClean="0">
                <a:solidFill>
                  <a:prstClr val="black"/>
                </a:solidFill>
                <a:latin typeface="Calibri"/>
                <a:ea typeface="+mj-ea"/>
                <a:cs typeface="+mj-cs"/>
              </a:rPr>
              <a:t>Zuari</a:t>
            </a:r>
            <a:r>
              <a:rPr lang="en-US" sz="2400" dirty="0" smtClean="0">
                <a:solidFill>
                  <a:prstClr val="black"/>
                </a:solidFill>
                <a:latin typeface="Calibri"/>
                <a:ea typeface="+mj-ea"/>
                <a:cs typeface="+mj-cs"/>
              </a:rPr>
              <a:t> Industries, Goa </a:t>
            </a:r>
            <a:endParaRPr lang="en-US" sz="2400" dirty="0"/>
          </a:p>
        </p:txBody>
      </p:sp>
    </p:spTree>
    <p:extLst>
      <p:ext uri="{BB962C8B-B14F-4D97-AF65-F5344CB8AC3E}">
        <p14:creationId xmlns:p14="http://schemas.microsoft.com/office/powerpoint/2010/main" val="801998705"/>
      </p:ext>
    </p:extLst>
  </p:cSld>
  <p:clrMapOvr>
    <a:masterClrMapping/>
  </p:clrMapOvr>
  <p:transition>
    <p:blinds/>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95400"/>
          </a:xfrm>
        </p:spPr>
        <p:txBody>
          <a:bodyPr>
            <a:noAutofit/>
          </a:bodyPr>
          <a:lstStyle/>
          <a:p>
            <a:pPr algn="ctr"/>
            <a:r>
              <a:rPr lang="en-US" sz="2400" dirty="0"/>
              <a:t>Directions regarding domestic HW</a:t>
            </a:r>
            <a:br>
              <a:rPr lang="en-US" sz="2400" dirty="0"/>
            </a:br>
            <a:r>
              <a:rPr lang="en-US" sz="2400" dirty="0"/>
              <a:t>(vi): National Inventory of </a:t>
            </a:r>
            <a:r>
              <a:rPr lang="en-US" sz="2400" dirty="0" err="1"/>
              <a:t>illlegal</a:t>
            </a:r>
            <a:r>
              <a:rPr lang="en-US" sz="2400" dirty="0"/>
              <a:t> HW dump sites:</a:t>
            </a:r>
            <a:br>
              <a:rPr lang="en-US" sz="2400" dirty="0"/>
            </a:br>
            <a:r>
              <a:rPr lang="en-US" sz="2400" b="1" dirty="0">
                <a:solidFill>
                  <a:srgbClr val="FF0000"/>
                </a:solidFill>
              </a:rPr>
              <a:t>Case of HW dumping by Aventis </a:t>
            </a:r>
            <a:r>
              <a:rPr lang="en-US" sz="2400" b="1" dirty="0" err="1">
                <a:solidFill>
                  <a:srgbClr val="FF0000"/>
                </a:solidFill>
              </a:rPr>
              <a:t>Pharma</a:t>
            </a:r>
            <a:r>
              <a:rPr lang="en-US" sz="2400" b="1" dirty="0">
                <a:solidFill>
                  <a:srgbClr val="FF0000"/>
                </a:solidFill>
              </a:rPr>
              <a:t> in Gujarat</a:t>
            </a:r>
          </a:p>
        </p:txBody>
      </p:sp>
      <p:sp>
        <p:nvSpPr>
          <p:cNvPr id="3" name="Content Placeholder 2"/>
          <p:cNvSpPr>
            <a:spLocks noGrp="1"/>
          </p:cNvSpPr>
          <p:nvPr>
            <p:ph sz="quarter" idx="1"/>
          </p:nvPr>
        </p:nvSpPr>
        <p:spPr>
          <a:xfrm>
            <a:off x="381000" y="1676400"/>
            <a:ext cx="3429000" cy="4800600"/>
          </a:xfrm>
        </p:spPr>
        <p:txBody>
          <a:bodyPr>
            <a:normAutofit fontScale="62500" lnSpcReduction="20000"/>
          </a:bodyPr>
          <a:lstStyle/>
          <a:p>
            <a:pPr algn="just"/>
            <a:r>
              <a:rPr lang="en-US" sz="3200" dirty="0" smtClean="0"/>
              <a:t>Industry was found discharging HW in agricultural fields. SCMC filed FIR and GPCB ensured closure of the unit.</a:t>
            </a:r>
          </a:p>
          <a:p>
            <a:pPr algn="just"/>
            <a:r>
              <a:rPr lang="en-US" sz="3200" dirty="0" smtClean="0"/>
              <a:t>Rs.25 </a:t>
            </a:r>
            <a:r>
              <a:rPr lang="en-US" sz="3200" dirty="0" err="1" smtClean="0"/>
              <a:t>lacs</a:t>
            </a:r>
            <a:r>
              <a:rPr lang="en-US" sz="3200" dirty="0" smtClean="0"/>
              <a:t> BG was taken for remediation. Remediation is completed to satisfaction of GPCB</a:t>
            </a:r>
          </a:p>
          <a:p>
            <a:pPr algn="just"/>
            <a:r>
              <a:rPr lang="en-US" sz="3200" dirty="0" smtClean="0"/>
              <a:t>This incident had led to the GPCB recalling and reviewing hundreds of such </a:t>
            </a:r>
            <a:r>
              <a:rPr lang="en-US" sz="3200" dirty="0" err="1" smtClean="0"/>
              <a:t>authorisations</a:t>
            </a:r>
            <a:r>
              <a:rPr lang="en-US" sz="3200" dirty="0" smtClean="0"/>
              <a:t> and tightening the controls over the movement &amp; disposal of HW.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308" y="1565585"/>
            <a:ext cx="4905821"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flipH="1">
            <a:off x="4061307" y="5029201"/>
            <a:ext cx="5082691" cy="923330"/>
          </a:xfrm>
          <a:prstGeom prst="rect">
            <a:avLst/>
          </a:prstGeom>
        </p:spPr>
        <p:txBody>
          <a:bodyPr wrap="square">
            <a:spAutoFit/>
          </a:bodyPr>
          <a:lstStyle/>
          <a:p>
            <a:r>
              <a:rPr lang="en-US" i="1" dirty="0" smtClean="0">
                <a:solidFill>
                  <a:srgbClr val="FF0000"/>
                </a:solidFill>
              </a:rPr>
              <a:t>SCMC travelling through Gujarat was horrified to be taken to these agricultural fields while dumping of extremely toxic solvents was in progress. </a:t>
            </a:r>
            <a:endParaRPr lang="en-US" sz="4800" i="1" dirty="0">
              <a:solidFill>
                <a:srgbClr val="FF0000"/>
              </a:solidFill>
            </a:endParaRPr>
          </a:p>
        </p:txBody>
      </p:sp>
    </p:spTree>
    <p:extLst>
      <p:ext uri="{BB962C8B-B14F-4D97-AF65-F5344CB8AC3E}">
        <p14:creationId xmlns:p14="http://schemas.microsoft.com/office/powerpoint/2010/main" val="2473285350"/>
      </p:ext>
    </p:extLst>
  </p:cSld>
  <p:clrMapOvr>
    <a:masterClrMapping/>
  </p:clrMapOvr>
  <p:transition>
    <p:blinds/>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219200"/>
          </a:xfrm>
        </p:spPr>
        <p:txBody>
          <a:bodyPr>
            <a:noAutofit/>
          </a:bodyPr>
          <a:lstStyle/>
          <a:p>
            <a:pPr algn="ctr"/>
            <a:r>
              <a:rPr lang="en-US" sz="3200" dirty="0">
                <a:solidFill>
                  <a:srgbClr val="04617B"/>
                </a:solidFill>
              </a:rPr>
              <a:t>Directions regarding domestic HW</a:t>
            </a:r>
            <a:br>
              <a:rPr lang="en-US" sz="3200" dirty="0">
                <a:solidFill>
                  <a:srgbClr val="04617B"/>
                </a:solidFill>
              </a:rPr>
            </a:br>
            <a:r>
              <a:rPr lang="en-US" sz="2400" dirty="0">
                <a:solidFill>
                  <a:srgbClr val="FF0000"/>
                </a:solidFill>
              </a:rPr>
              <a:t>(vi): National Inventory of </a:t>
            </a:r>
            <a:r>
              <a:rPr lang="en-US" sz="2400" dirty="0" err="1">
                <a:solidFill>
                  <a:srgbClr val="FF0000"/>
                </a:solidFill>
              </a:rPr>
              <a:t>illlegal</a:t>
            </a:r>
            <a:r>
              <a:rPr lang="en-US" sz="2400" dirty="0">
                <a:solidFill>
                  <a:srgbClr val="FF0000"/>
                </a:solidFill>
              </a:rPr>
              <a:t> HW dump sites:</a:t>
            </a:r>
            <a:br>
              <a:rPr lang="en-US" sz="2400" dirty="0">
                <a:solidFill>
                  <a:srgbClr val="FF0000"/>
                </a:solidFill>
              </a:rPr>
            </a:br>
            <a:r>
              <a:rPr lang="en-US" sz="1800" b="1" dirty="0">
                <a:solidFill>
                  <a:schemeClr val="tx1"/>
                </a:solidFill>
              </a:rPr>
              <a:t>Case </a:t>
            </a:r>
            <a:r>
              <a:rPr lang="en-US" sz="1800" b="1" dirty="0" smtClean="0">
                <a:solidFill>
                  <a:schemeClr val="tx1"/>
                </a:solidFill>
              </a:rPr>
              <a:t>of Volatile Organic Compounds</a:t>
            </a:r>
            <a:endParaRPr lang="en-US" sz="4800" dirty="0">
              <a:solidFill>
                <a:schemeClr val="tx1"/>
              </a:solidFill>
            </a:endParaRPr>
          </a:p>
        </p:txBody>
      </p:sp>
      <p:sp>
        <p:nvSpPr>
          <p:cNvPr id="3" name="Content Placeholder 2"/>
          <p:cNvSpPr>
            <a:spLocks noGrp="1"/>
          </p:cNvSpPr>
          <p:nvPr>
            <p:ph sz="quarter" idx="1"/>
          </p:nvPr>
        </p:nvSpPr>
        <p:spPr>
          <a:xfrm>
            <a:off x="381000" y="2362200"/>
            <a:ext cx="8229600" cy="3093720"/>
          </a:xfrm>
        </p:spPr>
        <p:txBody>
          <a:bodyPr/>
          <a:lstStyle/>
          <a:p>
            <a:r>
              <a:rPr lang="en-US" dirty="0" smtClean="0"/>
              <a:t>In </a:t>
            </a:r>
            <a:r>
              <a:rPr lang="en-US" dirty="0" err="1" smtClean="0"/>
              <a:t>Cuddalore</a:t>
            </a:r>
            <a:r>
              <a:rPr lang="en-US" dirty="0" smtClean="0"/>
              <a:t> industrial estate (TN) the VOCs were found being discharged into open environment by several industries.</a:t>
            </a:r>
          </a:p>
          <a:p>
            <a:r>
              <a:rPr lang="en-US" dirty="0" smtClean="0"/>
              <a:t>SCMC asked CPCB to evolve necessary standards. This is done now.</a:t>
            </a:r>
          </a:p>
          <a:p>
            <a:r>
              <a:rPr lang="en-US" dirty="0" smtClean="0"/>
              <a:t>Many of the VOCs found in the atmosphere of </a:t>
            </a:r>
            <a:r>
              <a:rPr lang="en-US" dirty="0" err="1" smtClean="0"/>
              <a:t>Cuddalore</a:t>
            </a:r>
            <a:r>
              <a:rPr lang="en-US" dirty="0" smtClean="0"/>
              <a:t> were found carcinogenic.</a:t>
            </a:r>
            <a:endParaRPr lang="en-US" dirty="0"/>
          </a:p>
        </p:txBody>
      </p:sp>
    </p:spTree>
    <p:extLst>
      <p:ext uri="{BB962C8B-B14F-4D97-AF65-F5344CB8AC3E}">
        <p14:creationId xmlns:p14="http://schemas.microsoft.com/office/powerpoint/2010/main" val="2095744720"/>
      </p:ext>
    </p:extLst>
  </p:cSld>
  <p:clrMapOvr>
    <a:masterClrMapping/>
  </p:clrMapOvr>
  <p:transition>
    <p:blind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a:solidFill>
                  <a:srgbClr val="04617B"/>
                </a:solidFill>
              </a:rPr>
              <a:t>Directions regarding domestic HW</a:t>
            </a:r>
            <a:br>
              <a:rPr lang="en-US" sz="2800" dirty="0">
                <a:solidFill>
                  <a:srgbClr val="04617B"/>
                </a:solidFill>
              </a:rPr>
            </a:br>
            <a:r>
              <a:rPr lang="en-US" sz="2400" dirty="0">
                <a:solidFill>
                  <a:srgbClr val="FF0000"/>
                </a:solidFill>
              </a:rPr>
              <a:t>(vi): National Inventory of </a:t>
            </a:r>
            <a:r>
              <a:rPr lang="en-US" sz="2400" dirty="0" err="1">
                <a:solidFill>
                  <a:srgbClr val="FF0000"/>
                </a:solidFill>
              </a:rPr>
              <a:t>illlegal</a:t>
            </a:r>
            <a:r>
              <a:rPr lang="en-US" sz="2400" dirty="0">
                <a:solidFill>
                  <a:srgbClr val="FF0000"/>
                </a:solidFill>
              </a:rPr>
              <a:t> HW dump sites:</a:t>
            </a:r>
            <a:br>
              <a:rPr lang="en-US" sz="2400" dirty="0">
                <a:solidFill>
                  <a:srgbClr val="FF0000"/>
                </a:solidFill>
              </a:rPr>
            </a:br>
            <a:r>
              <a:rPr lang="en-US" sz="2400" dirty="0" smtClean="0">
                <a:solidFill>
                  <a:schemeClr val="tx1"/>
                </a:solidFill>
              </a:rPr>
              <a:t>Improvements in CETPs w.r.t HW</a:t>
            </a:r>
            <a:endParaRPr lang="en-US" sz="2400" dirty="0">
              <a:solidFill>
                <a:schemeClr val="tx1"/>
              </a:solidFill>
            </a:endParaRPr>
          </a:p>
        </p:txBody>
      </p:sp>
      <p:sp>
        <p:nvSpPr>
          <p:cNvPr id="3" name="Content Placeholder 2"/>
          <p:cNvSpPr>
            <a:spLocks noGrp="1"/>
          </p:cNvSpPr>
          <p:nvPr>
            <p:ph sz="quarter" idx="1"/>
          </p:nvPr>
        </p:nvSpPr>
        <p:spPr>
          <a:xfrm>
            <a:off x="152400" y="1935480"/>
            <a:ext cx="4114800" cy="4389120"/>
          </a:xfrm>
        </p:spPr>
        <p:txBody>
          <a:bodyPr>
            <a:normAutofit fontScale="85000" lnSpcReduction="10000"/>
          </a:bodyPr>
          <a:lstStyle/>
          <a:p>
            <a:r>
              <a:rPr lang="en-US" dirty="0" smtClean="0"/>
              <a:t>23 MLD CETP at the cost of </a:t>
            </a:r>
            <a:r>
              <a:rPr lang="en-US" dirty="0" err="1" smtClean="0"/>
              <a:t>Rs</a:t>
            </a:r>
            <a:r>
              <a:rPr lang="en-US" dirty="0" smtClean="0"/>
              <a:t>. 18 Cr. completed at </a:t>
            </a:r>
            <a:r>
              <a:rPr lang="en-US" dirty="0" err="1" smtClean="0"/>
              <a:t>Tarapur</a:t>
            </a:r>
            <a:endParaRPr lang="en-US" dirty="0" smtClean="0"/>
          </a:p>
          <a:p>
            <a:r>
              <a:rPr lang="en-US" dirty="0" smtClean="0"/>
              <a:t>10 MLD CETP at the cost of </a:t>
            </a:r>
            <a:r>
              <a:rPr lang="en-US" dirty="0" err="1" smtClean="0"/>
              <a:t>Rs</a:t>
            </a:r>
            <a:r>
              <a:rPr lang="en-US" dirty="0" smtClean="0"/>
              <a:t>. 7.26 Cr completed with six months at  </a:t>
            </a:r>
            <a:r>
              <a:rPr lang="en-US" dirty="0" err="1" smtClean="0"/>
              <a:t>Buti</a:t>
            </a:r>
            <a:r>
              <a:rPr lang="en-US" dirty="0" smtClean="0"/>
              <a:t> </a:t>
            </a:r>
            <a:r>
              <a:rPr lang="en-US" dirty="0" err="1" smtClean="0"/>
              <a:t>Bori</a:t>
            </a:r>
            <a:r>
              <a:rPr lang="en-US" dirty="0" smtClean="0"/>
              <a:t>, Nagpur</a:t>
            </a:r>
          </a:p>
          <a:p>
            <a:r>
              <a:rPr lang="en-US" dirty="0" smtClean="0"/>
              <a:t>HW Sludge from CETP at </a:t>
            </a:r>
            <a:r>
              <a:rPr lang="en-US" dirty="0" err="1" smtClean="0"/>
              <a:t>Patancharu</a:t>
            </a:r>
            <a:r>
              <a:rPr lang="en-US" dirty="0" smtClean="0"/>
              <a:t> and </a:t>
            </a:r>
            <a:r>
              <a:rPr lang="en-US" dirty="0" err="1" smtClean="0"/>
              <a:t>Jeedimetla</a:t>
            </a:r>
            <a:r>
              <a:rPr lang="en-US" dirty="0" smtClean="0"/>
              <a:t> was sent to TSDF.</a:t>
            </a:r>
          </a:p>
          <a:p>
            <a:r>
              <a:rPr lang="en-US" dirty="0" smtClean="0"/>
              <a:t>Delhi faces a piquant situation. It has CETPs but no TSDF. </a:t>
            </a:r>
          </a:p>
          <a:p>
            <a:r>
              <a:rPr lang="en-US" dirty="0" smtClean="0"/>
              <a:t>SCMC asked SPCBs to tighten the CETP effluent standards and see that HW does not get in to it.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886" y="2057400"/>
            <a:ext cx="4114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82886" y="3886200"/>
            <a:ext cx="4515612" cy="1384995"/>
          </a:xfrm>
          <a:prstGeom prst="rect">
            <a:avLst/>
          </a:prstGeom>
        </p:spPr>
        <p:txBody>
          <a:bodyPr wrap="square">
            <a:spAutoFit/>
          </a:bodyPr>
          <a:lstStyle/>
          <a:p>
            <a:pPr lvl="0"/>
            <a:endParaRPr lang="en-US" sz="1400" dirty="0" smtClean="0">
              <a:solidFill>
                <a:prstClr val="white"/>
              </a:solidFill>
            </a:endParaRPr>
          </a:p>
          <a:p>
            <a:pPr lvl="0"/>
            <a:endParaRPr lang="en-US" sz="1400" dirty="0">
              <a:solidFill>
                <a:prstClr val="white"/>
              </a:solidFill>
            </a:endParaRPr>
          </a:p>
          <a:p>
            <a:pPr lvl="0"/>
            <a:endParaRPr lang="en-US" sz="1400" dirty="0" smtClean="0">
              <a:solidFill>
                <a:prstClr val="white"/>
              </a:solidFill>
            </a:endParaRPr>
          </a:p>
          <a:p>
            <a:pPr lvl="0"/>
            <a:endParaRPr lang="en-US" sz="1400" dirty="0">
              <a:solidFill>
                <a:prstClr val="white"/>
              </a:solidFill>
            </a:endParaRPr>
          </a:p>
          <a:p>
            <a:pPr lvl="0"/>
            <a:r>
              <a:rPr lang="en-US" sz="1400" dirty="0" smtClean="0">
                <a:solidFill>
                  <a:prstClr val="white"/>
                </a:solidFill>
              </a:rPr>
              <a:t>SCMC found huge quantities of sludge accumulated </a:t>
            </a:r>
          </a:p>
          <a:p>
            <a:pPr lvl="0"/>
            <a:r>
              <a:rPr lang="en-US" sz="1400" dirty="0" smtClean="0">
                <a:solidFill>
                  <a:prstClr val="white"/>
                </a:solidFill>
              </a:rPr>
              <a:t>by  </a:t>
            </a:r>
            <a:r>
              <a:rPr lang="en-US" sz="1400" dirty="0" err="1" smtClean="0">
                <a:solidFill>
                  <a:prstClr val="white"/>
                </a:solidFill>
              </a:rPr>
              <a:t>Patancheru</a:t>
            </a:r>
            <a:r>
              <a:rPr lang="en-US" sz="1400" dirty="0" smtClean="0">
                <a:solidFill>
                  <a:prstClr val="white"/>
                </a:solidFill>
              </a:rPr>
              <a:t> and </a:t>
            </a:r>
            <a:r>
              <a:rPr lang="en-US" sz="1400" dirty="0" err="1" smtClean="0">
                <a:solidFill>
                  <a:prstClr val="white"/>
                </a:solidFill>
              </a:rPr>
              <a:t>Jeedimetla</a:t>
            </a:r>
            <a:r>
              <a:rPr lang="en-US" sz="1400" dirty="0" smtClean="0">
                <a:solidFill>
                  <a:prstClr val="white"/>
                </a:solidFill>
              </a:rPr>
              <a:t> CETPs.</a:t>
            </a:r>
            <a:endParaRPr lang="en-US" sz="1400" dirty="0">
              <a:solidFill>
                <a:prstClr val="white"/>
              </a:solidFill>
            </a:endParaRPr>
          </a:p>
        </p:txBody>
      </p:sp>
    </p:spTree>
    <p:extLst>
      <p:ext uri="{BB962C8B-B14F-4D97-AF65-F5344CB8AC3E}">
        <p14:creationId xmlns:p14="http://schemas.microsoft.com/office/powerpoint/2010/main" val="1246398134"/>
      </p:ext>
    </p:extLst>
  </p:cSld>
  <p:clrMapOvr>
    <a:masterClrMapping/>
  </p:clrMapOvr>
  <p:transition>
    <p:blinds/>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200912"/>
          </a:xfrm>
        </p:spPr>
        <p:txBody>
          <a:bodyPr>
            <a:noAutofit/>
          </a:bodyPr>
          <a:lstStyle/>
          <a:p>
            <a:pPr algn="ctr"/>
            <a:r>
              <a:rPr lang="en-US" sz="2400" dirty="0">
                <a:solidFill>
                  <a:srgbClr val="04617B"/>
                </a:solidFill>
              </a:rPr>
              <a:t>Directions regarding domestic HW</a:t>
            </a:r>
            <a:br>
              <a:rPr lang="en-US" sz="2400" dirty="0">
                <a:solidFill>
                  <a:srgbClr val="04617B"/>
                </a:solidFill>
              </a:rPr>
            </a:br>
            <a:r>
              <a:rPr lang="en-US" sz="2400" dirty="0">
                <a:solidFill>
                  <a:srgbClr val="FF0000"/>
                </a:solidFill>
              </a:rPr>
              <a:t>(vi): National Inventory of </a:t>
            </a:r>
            <a:r>
              <a:rPr lang="en-US" sz="2400" dirty="0" smtClean="0">
                <a:solidFill>
                  <a:srgbClr val="FF0000"/>
                </a:solidFill>
              </a:rPr>
              <a:t>illegal </a:t>
            </a:r>
            <a:r>
              <a:rPr lang="en-US" sz="2400" dirty="0">
                <a:solidFill>
                  <a:srgbClr val="FF0000"/>
                </a:solidFill>
              </a:rPr>
              <a:t>HW dump sites:</a:t>
            </a:r>
            <a:br>
              <a:rPr lang="en-US" sz="2400" dirty="0">
                <a:solidFill>
                  <a:srgbClr val="FF0000"/>
                </a:solidFill>
              </a:rPr>
            </a:br>
            <a:r>
              <a:rPr lang="en-US" sz="2400" dirty="0" smtClean="0">
                <a:solidFill>
                  <a:schemeClr val="tx1"/>
                </a:solidFill>
              </a:rPr>
              <a:t>Rehabilitation of contaminated ground water aquifers</a:t>
            </a:r>
            <a:endParaRPr lang="en-US" sz="6000" dirty="0">
              <a:solidFill>
                <a:schemeClr val="tx1"/>
              </a:solidFill>
            </a:endParaRPr>
          </a:p>
        </p:txBody>
      </p:sp>
      <p:sp>
        <p:nvSpPr>
          <p:cNvPr id="3" name="Content Placeholder 2"/>
          <p:cNvSpPr>
            <a:spLocks noGrp="1"/>
          </p:cNvSpPr>
          <p:nvPr>
            <p:ph sz="quarter" idx="1"/>
          </p:nvPr>
        </p:nvSpPr>
        <p:spPr>
          <a:xfrm>
            <a:off x="228600" y="1828800"/>
            <a:ext cx="3276600" cy="4389120"/>
          </a:xfrm>
        </p:spPr>
        <p:txBody>
          <a:bodyPr>
            <a:normAutofit/>
          </a:bodyPr>
          <a:lstStyle/>
          <a:p>
            <a:r>
              <a:rPr lang="en-US" sz="2000" dirty="0" smtClean="0"/>
              <a:t>SCMC is acutely anxious that in several areas, ground water has been rendered </a:t>
            </a:r>
            <a:r>
              <a:rPr lang="en-US" sz="2000" dirty="0" err="1" smtClean="0"/>
              <a:t>unpotable</a:t>
            </a:r>
            <a:endParaRPr lang="en-US" sz="2000" dirty="0" smtClean="0"/>
          </a:p>
          <a:p>
            <a:endParaRPr lang="en-US" sz="2000" dirty="0" smtClean="0"/>
          </a:p>
          <a:p>
            <a:r>
              <a:rPr lang="en-US" sz="2000" dirty="0" smtClean="0"/>
              <a:t>There is threat to public health due to the contamination from HW leaching their toxins into soil</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978" y="1752600"/>
            <a:ext cx="510822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978" y="4104718"/>
            <a:ext cx="4727221" cy="275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5344310"/>
      </p:ext>
    </p:extLst>
  </p:cSld>
  <p:clrMapOvr>
    <a:masterClrMapping/>
  </p:clrMapOvr>
  <p:transition>
    <p:blind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04088"/>
            <a:ext cx="8001000" cy="667512"/>
          </a:xfrm>
        </p:spPr>
        <p:txBody>
          <a:bodyPr vert="horz" anchor="b">
            <a:normAutofit/>
          </a:bodyPr>
          <a:lstStyle/>
          <a:p>
            <a:r>
              <a:rPr lang="en-US" b="1" dirty="0"/>
              <a:t>Principal issues in WP, 657 / 1995</a:t>
            </a:r>
          </a:p>
        </p:txBody>
      </p:sp>
      <p:sp>
        <p:nvSpPr>
          <p:cNvPr id="3" name="Content Placeholder 2"/>
          <p:cNvSpPr>
            <a:spLocks noGrp="1"/>
          </p:cNvSpPr>
          <p:nvPr>
            <p:ph sz="quarter" idx="1"/>
          </p:nvPr>
        </p:nvSpPr>
        <p:spPr>
          <a:xfrm>
            <a:off x="457200" y="1524000"/>
            <a:ext cx="8229600" cy="4800600"/>
          </a:xfrm>
        </p:spPr>
        <p:txBody>
          <a:bodyPr/>
          <a:lstStyle/>
          <a:p>
            <a:pPr>
              <a:spcBef>
                <a:spcPts val="1200"/>
              </a:spcBef>
            </a:pPr>
            <a:r>
              <a:rPr lang="en-US" dirty="0" smtClean="0"/>
              <a:t>Concerned about dumping of HW by industrialized countries in India</a:t>
            </a:r>
          </a:p>
          <a:p>
            <a:pPr>
              <a:spcBef>
                <a:spcPts val="1200"/>
              </a:spcBef>
            </a:pPr>
            <a:r>
              <a:rPr lang="en-US" dirty="0" smtClean="0"/>
              <a:t>Contraventions of the provisions in Basel Convention</a:t>
            </a:r>
          </a:p>
          <a:p>
            <a:pPr>
              <a:spcBef>
                <a:spcPts val="1200"/>
              </a:spcBef>
            </a:pPr>
            <a:r>
              <a:rPr lang="en-US" dirty="0" smtClean="0"/>
              <a:t>Lack of implementation of HW Rules in India, in terms of </a:t>
            </a:r>
            <a:r>
              <a:rPr lang="en-US" dirty="0"/>
              <a:t>no. of </a:t>
            </a:r>
            <a:r>
              <a:rPr lang="en-US" dirty="0" smtClean="0"/>
              <a:t>units, quantity &amp; quality of HW</a:t>
            </a:r>
          </a:p>
          <a:p>
            <a:pPr>
              <a:spcBef>
                <a:spcPts val="1200"/>
              </a:spcBef>
            </a:pPr>
            <a:r>
              <a:rPr lang="en-US" dirty="0" smtClean="0"/>
              <a:t>Infrastructure for management of HW (CHW TSDF)</a:t>
            </a:r>
          </a:p>
          <a:p>
            <a:pPr>
              <a:spcBef>
                <a:spcPts val="1200"/>
              </a:spcBef>
            </a:pPr>
            <a:r>
              <a:rPr lang="en-US" dirty="0" smtClean="0"/>
              <a:t>Institutional capacity</a:t>
            </a:r>
          </a:p>
          <a:p>
            <a:pPr>
              <a:spcBef>
                <a:spcPts val="1200"/>
              </a:spcBef>
            </a:pPr>
            <a:r>
              <a:rPr lang="en-US" dirty="0" smtClean="0"/>
              <a:t>Application of LNWT / WM</a:t>
            </a:r>
          </a:p>
          <a:p>
            <a:pPr>
              <a:spcBef>
                <a:spcPts val="1200"/>
              </a:spcBef>
            </a:pPr>
            <a:r>
              <a:rPr lang="en-US" dirty="0" smtClean="0"/>
              <a:t>Strengthening of borders</a:t>
            </a:r>
          </a:p>
          <a:p>
            <a:pPr>
              <a:spcBef>
                <a:spcPts val="1200"/>
              </a:spcBef>
            </a:pPr>
            <a:endParaRPr lang="en-US" dirty="0" smtClean="0"/>
          </a:p>
          <a:p>
            <a:pPr>
              <a:spcBef>
                <a:spcPts val="1200"/>
              </a:spcBef>
            </a:pPr>
            <a:endParaRPr lang="en-US" dirty="0" smtClean="0"/>
          </a:p>
          <a:p>
            <a:pPr>
              <a:spcBef>
                <a:spcPts val="1200"/>
              </a:spcBef>
            </a:pPr>
            <a:endParaRPr lang="en-US" dirty="0" smtClean="0"/>
          </a:p>
          <a:p>
            <a:pPr>
              <a:spcBef>
                <a:spcPts val="1200"/>
              </a:spcBef>
            </a:pPr>
            <a:endParaRPr lang="en-US" dirty="0"/>
          </a:p>
          <a:p>
            <a:endParaRPr lang="en-US" dirty="0"/>
          </a:p>
        </p:txBody>
      </p:sp>
    </p:spTree>
    <p:extLst>
      <p:ext uri="{BB962C8B-B14F-4D97-AF65-F5344CB8AC3E}">
        <p14:creationId xmlns:p14="http://schemas.microsoft.com/office/powerpoint/2010/main" val="4068428813"/>
      </p:ext>
    </p:extLst>
  </p:cSld>
  <p:clrMapOvr>
    <a:masterClrMapping/>
  </p:clrMapOvr>
  <p:transition>
    <p:blind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noAutofit/>
          </a:bodyPr>
          <a:lstStyle/>
          <a:p>
            <a:pPr algn="ctr"/>
            <a:r>
              <a:rPr lang="en-US" sz="2400" dirty="0">
                <a:solidFill>
                  <a:srgbClr val="04617B"/>
                </a:solidFill>
              </a:rPr>
              <a:t>Directions regarding domestic HW</a:t>
            </a:r>
            <a:br>
              <a:rPr lang="en-US" sz="2400" dirty="0">
                <a:solidFill>
                  <a:srgbClr val="04617B"/>
                </a:solidFill>
              </a:rPr>
            </a:br>
            <a:r>
              <a:rPr lang="en-US" sz="2400" dirty="0">
                <a:solidFill>
                  <a:srgbClr val="FF0000"/>
                </a:solidFill>
              </a:rPr>
              <a:t>(vi): National Inventory of </a:t>
            </a:r>
            <a:r>
              <a:rPr lang="en-US" sz="2400" dirty="0" smtClean="0">
                <a:solidFill>
                  <a:srgbClr val="FF0000"/>
                </a:solidFill>
              </a:rPr>
              <a:t>illegal </a:t>
            </a:r>
            <a:r>
              <a:rPr lang="en-US" sz="2400" dirty="0">
                <a:solidFill>
                  <a:srgbClr val="FF0000"/>
                </a:solidFill>
              </a:rPr>
              <a:t>HW dump sites:</a:t>
            </a:r>
            <a:br>
              <a:rPr lang="en-US" sz="2400" dirty="0">
                <a:solidFill>
                  <a:srgbClr val="FF0000"/>
                </a:solidFill>
              </a:rPr>
            </a:br>
            <a:r>
              <a:rPr lang="en-US" sz="2400" dirty="0" smtClean="0">
                <a:solidFill>
                  <a:schemeClr val="tx1"/>
                </a:solidFill>
              </a:rPr>
              <a:t>Loss of Ecology</a:t>
            </a:r>
            <a:endParaRPr lang="en-US" sz="2400" dirty="0">
              <a:solidFill>
                <a:schemeClr val="tx1"/>
              </a:solidFill>
            </a:endParaRPr>
          </a:p>
        </p:txBody>
      </p:sp>
      <p:sp>
        <p:nvSpPr>
          <p:cNvPr id="3" name="Content Placeholder 2"/>
          <p:cNvSpPr>
            <a:spLocks noGrp="1"/>
          </p:cNvSpPr>
          <p:nvPr>
            <p:ph sz="quarter" idx="1"/>
          </p:nvPr>
        </p:nvSpPr>
        <p:spPr>
          <a:xfrm>
            <a:off x="304800" y="2110740"/>
            <a:ext cx="3962400" cy="4389120"/>
          </a:xfrm>
        </p:spPr>
        <p:txBody>
          <a:bodyPr>
            <a:normAutofit/>
          </a:bodyPr>
          <a:lstStyle/>
          <a:p>
            <a:r>
              <a:rPr lang="en-US" sz="2000" dirty="0" smtClean="0"/>
              <a:t>An Authority is urgently required to be set up to ensure that the rehabilitation of abandoned and illegal HW dumps is completed.</a:t>
            </a:r>
          </a:p>
          <a:p>
            <a:r>
              <a:rPr lang="en-US" sz="2000" dirty="0" smtClean="0"/>
              <a:t>Contaminated underground water resources cannot be let to waste.</a:t>
            </a:r>
          </a:p>
          <a:p>
            <a:r>
              <a:rPr lang="en-US" sz="2000" dirty="0" smtClean="0"/>
              <a:t>Technologies exist for rehabilitation/remediation.</a:t>
            </a:r>
            <a:endParaRPr lang="en-US"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2620" y="1905000"/>
            <a:ext cx="469162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4085397"/>
      </p:ext>
    </p:extLst>
  </p:cSld>
  <p:clrMapOvr>
    <a:masterClrMapping/>
  </p:clrMapOvr>
  <p:transition>
    <p:blinds/>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a:solidFill>
                  <a:srgbClr val="04617B"/>
                </a:solidFill>
              </a:rPr>
              <a:t>Directions regarding domestic HW</a:t>
            </a:r>
            <a:br>
              <a:rPr lang="en-US" sz="2800" dirty="0">
                <a:solidFill>
                  <a:srgbClr val="04617B"/>
                </a:solidFill>
              </a:rPr>
            </a:br>
            <a:r>
              <a:rPr lang="en-US" sz="2000" dirty="0">
                <a:solidFill>
                  <a:srgbClr val="FF0000"/>
                </a:solidFill>
              </a:rPr>
              <a:t>(</a:t>
            </a:r>
            <a:r>
              <a:rPr lang="en-US" sz="2000" dirty="0" smtClean="0">
                <a:solidFill>
                  <a:srgbClr val="FF0000"/>
                </a:solidFill>
              </a:rPr>
              <a:t>vii</a:t>
            </a:r>
            <a:r>
              <a:rPr lang="en-US" sz="2000" dirty="0">
                <a:solidFill>
                  <a:srgbClr val="FF0000"/>
                </a:solidFill>
              </a:rPr>
              <a:t>): </a:t>
            </a:r>
            <a:r>
              <a:rPr lang="en-US" sz="2000" dirty="0" smtClean="0">
                <a:solidFill>
                  <a:srgbClr val="FF0000"/>
                </a:solidFill>
              </a:rPr>
              <a:t>Supply of water to communities affected by</a:t>
            </a:r>
            <a:br>
              <a:rPr lang="en-US" sz="2000" dirty="0" smtClean="0">
                <a:solidFill>
                  <a:srgbClr val="FF0000"/>
                </a:solidFill>
              </a:rPr>
            </a:br>
            <a:r>
              <a:rPr lang="en-US" sz="2000" dirty="0" smtClean="0">
                <a:solidFill>
                  <a:srgbClr val="FF0000"/>
                </a:solidFill>
              </a:rPr>
              <a:t> ground water contamination due to HW</a:t>
            </a:r>
            <a:endParaRPr lang="en-US" sz="5400" dirty="0">
              <a:solidFill>
                <a:srgbClr val="FF0000"/>
              </a:solidFill>
            </a:endParaRPr>
          </a:p>
        </p:txBody>
      </p:sp>
      <p:sp>
        <p:nvSpPr>
          <p:cNvPr id="3" name="Content Placeholder 2"/>
          <p:cNvSpPr>
            <a:spLocks noGrp="1"/>
          </p:cNvSpPr>
          <p:nvPr>
            <p:ph sz="quarter" idx="1"/>
          </p:nvPr>
        </p:nvSpPr>
        <p:spPr>
          <a:xfrm>
            <a:off x="457200" y="1970314"/>
            <a:ext cx="3429000" cy="4552406"/>
          </a:xfrm>
        </p:spPr>
        <p:txBody>
          <a:bodyPr>
            <a:normAutofit fontScale="77500" lnSpcReduction="20000"/>
          </a:bodyPr>
          <a:lstStyle/>
          <a:p>
            <a:r>
              <a:rPr lang="en-US" dirty="0" smtClean="0"/>
              <a:t>Faced with the problem of contaminated GW from industrial wastes in Gujarat and MP, the SCMC requested SC to direct the supply of water to the affected communities before the summer of 2004</a:t>
            </a:r>
          </a:p>
          <a:p>
            <a:r>
              <a:rPr lang="en-US" dirty="0" smtClean="0"/>
              <a:t>SC accepted the plea and issued order on 7</a:t>
            </a:r>
            <a:r>
              <a:rPr lang="en-US" baseline="30000" dirty="0" smtClean="0"/>
              <a:t>th</a:t>
            </a:r>
            <a:r>
              <a:rPr lang="en-US" dirty="0" smtClean="0"/>
              <a:t> May, 2004</a:t>
            </a:r>
          </a:p>
          <a:p>
            <a:r>
              <a:rPr lang="en-US" dirty="0" smtClean="0"/>
              <a:t>In Gujarat , the order was complied for 26 villages at a cost of </a:t>
            </a:r>
            <a:r>
              <a:rPr lang="en-US" dirty="0" err="1" smtClean="0"/>
              <a:t>Rs</a:t>
            </a:r>
            <a:r>
              <a:rPr lang="en-US" dirty="0" smtClean="0"/>
              <a:t>. 5.5 Cr.</a:t>
            </a:r>
          </a:p>
          <a:p>
            <a:r>
              <a:rPr lang="en-US" dirty="0" smtClean="0"/>
              <a:t>For Bhopal water supply was 40 MLD in affected area around UCIL.</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970314"/>
            <a:ext cx="4572000" cy="4430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98529"/>
      </p:ext>
    </p:extLst>
  </p:cSld>
  <p:clrMapOvr>
    <a:masterClrMapping/>
  </p:clrMapOvr>
  <p:transition>
    <p:blinds/>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solidFill>
                  <a:srgbClr val="04617B"/>
                </a:solidFill>
              </a:rPr>
              <a:t>Directions regarding domestic HW</a:t>
            </a:r>
            <a:br>
              <a:rPr lang="en-US" sz="3200" dirty="0">
                <a:solidFill>
                  <a:srgbClr val="04617B"/>
                </a:solidFill>
              </a:rPr>
            </a:br>
            <a:r>
              <a:rPr lang="en-US" sz="2400" dirty="0">
                <a:solidFill>
                  <a:srgbClr val="FF0000"/>
                </a:solidFill>
              </a:rPr>
              <a:t>(</a:t>
            </a:r>
            <a:r>
              <a:rPr lang="en-US" sz="2400" dirty="0" smtClean="0">
                <a:solidFill>
                  <a:srgbClr val="FF0000"/>
                </a:solidFill>
              </a:rPr>
              <a:t>viii</a:t>
            </a:r>
            <a:r>
              <a:rPr lang="en-US" sz="2400" dirty="0">
                <a:solidFill>
                  <a:srgbClr val="FF0000"/>
                </a:solidFill>
              </a:rPr>
              <a:t>): </a:t>
            </a:r>
            <a:r>
              <a:rPr lang="en-US" sz="2400" dirty="0" smtClean="0">
                <a:solidFill>
                  <a:srgbClr val="FF0000"/>
                </a:solidFill>
              </a:rPr>
              <a:t>Waste minimization</a:t>
            </a:r>
            <a:endParaRPr lang="en-US" sz="6000" dirty="0"/>
          </a:p>
        </p:txBody>
      </p:sp>
      <p:sp>
        <p:nvSpPr>
          <p:cNvPr id="3" name="Content Placeholder 2"/>
          <p:cNvSpPr>
            <a:spLocks noGrp="1"/>
          </p:cNvSpPr>
          <p:nvPr>
            <p:ph sz="quarter" idx="1"/>
          </p:nvPr>
        </p:nvSpPr>
        <p:spPr>
          <a:xfrm>
            <a:off x="457200" y="2133600"/>
            <a:ext cx="8229600" cy="2941320"/>
          </a:xfrm>
        </p:spPr>
        <p:txBody>
          <a:bodyPr>
            <a:normAutofit lnSpcReduction="10000"/>
          </a:bodyPr>
          <a:lstStyle/>
          <a:p>
            <a:r>
              <a:rPr lang="en-US" sz="2400" dirty="0" smtClean="0"/>
              <a:t>As per HW Rules amended in 2003, SPCBs have been given power to demand proof of waste reduction efforts at </a:t>
            </a:r>
            <a:r>
              <a:rPr lang="en-US" sz="2400" dirty="0"/>
              <a:t>the time of grant or renewal of </a:t>
            </a:r>
            <a:r>
              <a:rPr lang="en-US" sz="2400" dirty="0" smtClean="0"/>
              <a:t>authorization</a:t>
            </a:r>
          </a:p>
          <a:p>
            <a:pPr marL="0" indent="0">
              <a:buNone/>
            </a:pPr>
            <a:endParaRPr lang="en-US" sz="2400" dirty="0" smtClean="0"/>
          </a:p>
          <a:p>
            <a:r>
              <a:rPr lang="en-US" sz="2400" dirty="0" smtClean="0"/>
              <a:t>SCMC was not able to evaluate the impact of this amendment largely because    it was too recent and majority of units had already been granted authorization for a period ranging from 3-5 years.</a:t>
            </a:r>
            <a:endParaRPr lang="en-US" sz="2400" dirty="0"/>
          </a:p>
        </p:txBody>
      </p:sp>
    </p:spTree>
    <p:extLst>
      <p:ext uri="{BB962C8B-B14F-4D97-AF65-F5344CB8AC3E}">
        <p14:creationId xmlns:p14="http://schemas.microsoft.com/office/powerpoint/2010/main" val="1176948816"/>
      </p:ext>
    </p:extLst>
  </p:cSld>
  <p:clrMapOvr>
    <a:masterClrMapping/>
  </p:clrMapOvr>
  <p:transition>
    <p:blinds/>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solidFill>
                  <a:srgbClr val="04617B"/>
                </a:solidFill>
              </a:rPr>
              <a:t>Directions regarding domestic HW</a:t>
            </a:r>
            <a:br>
              <a:rPr lang="en-US" sz="3600" dirty="0">
                <a:solidFill>
                  <a:srgbClr val="04617B"/>
                </a:solidFill>
              </a:rPr>
            </a:br>
            <a:r>
              <a:rPr lang="en-US" sz="2800" dirty="0" smtClean="0">
                <a:solidFill>
                  <a:srgbClr val="FF0000"/>
                </a:solidFill>
              </a:rPr>
              <a:t>(ix): Policy document on HW and landfills</a:t>
            </a:r>
            <a:endParaRPr lang="en-US" sz="6600" dirty="0"/>
          </a:p>
        </p:txBody>
      </p:sp>
      <p:sp>
        <p:nvSpPr>
          <p:cNvPr id="3" name="Content Placeholder 2"/>
          <p:cNvSpPr>
            <a:spLocks noGrp="1"/>
          </p:cNvSpPr>
          <p:nvPr>
            <p:ph sz="quarter" idx="1"/>
          </p:nvPr>
        </p:nvSpPr>
        <p:spPr>
          <a:xfrm>
            <a:off x="457200" y="2362200"/>
            <a:ext cx="8229600" cy="2941320"/>
          </a:xfrm>
        </p:spPr>
        <p:txBody>
          <a:bodyPr/>
          <a:lstStyle/>
          <a:p>
            <a:r>
              <a:rPr lang="en-US" dirty="0" smtClean="0"/>
              <a:t>Policy document covering both issues was prepared by the CPCB and circulated in SCMC for comments</a:t>
            </a:r>
          </a:p>
          <a:p>
            <a:pPr marL="0" indent="0">
              <a:buNone/>
            </a:pPr>
            <a:endParaRPr lang="en-US" sz="1600" dirty="0" smtClean="0"/>
          </a:p>
          <a:p>
            <a:r>
              <a:rPr lang="en-US" dirty="0" smtClean="0"/>
              <a:t>Draft sent to </a:t>
            </a:r>
            <a:r>
              <a:rPr lang="en-US" dirty="0" err="1" smtClean="0"/>
              <a:t>MoEF</a:t>
            </a:r>
            <a:r>
              <a:rPr lang="en-US" dirty="0" smtClean="0"/>
              <a:t>. </a:t>
            </a:r>
          </a:p>
          <a:p>
            <a:pPr marL="0" indent="0">
              <a:buNone/>
            </a:pPr>
            <a:endParaRPr lang="en-US" sz="1800" dirty="0" smtClean="0"/>
          </a:p>
          <a:p>
            <a:r>
              <a:rPr lang="en-US" dirty="0" smtClean="0"/>
              <a:t>Policy does not take into consideration the widespread opposition to the location or siting of landfills for HW</a:t>
            </a:r>
            <a:endParaRPr lang="en-US" dirty="0"/>
          </a:p>
        </p:txBody>
      </p:sp>
    </p:spTree>
    <p:extLst>
      <p:ext uri="{BB962C8B-B14F-4D97-AF65-F5344CB8AC3E}">
        <p14:creationId xmlns:p14="http://schemas.microsoft.com/office/powerpoint/2010/main" val="3819449557"/>
      </p:ext>
    </p:extLst>
  </p:cSld>
  <p:clrMapOvr>
    <a:masterClrMapping/>
  </p:clrMapOvr>
  <p:transition>
    <p:blinds/>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solidFill>
                  <a:srgbClr val="04617B"/>
                </a:solidFill>
              </a:rPr>
              <a:t>Directions regarding domestic </a:t>
            </a:r>
            <a:r>
              <a:rPr lang="en-US" sz="3600" dirty="0" smtClean="0">
                <a:solidFill>
                  <a:srgbClr val="04617B"/>
                </a:solidFill>
              </a:rPr>
              <a:t>HW:</a:t>
            </a:r>
            <a:r>
              <a:rPr lang="en-US" sz="3600" dirty="0">
                <a:solidFill>
                  <a:srgbClr val="04617B"/>
                </a:solidFill>
              </a:rPr>
              <a:t/>
            </a:r>
            <a:br>
              <a:rPr lang="en-US" sz="3600" dirty="0">
                <a:solidFill>
                  <a:srgbClr val="04617B"/>
                </a:solidFill>
              </a:rPr>
            </a:br>
            <a:r>
              <a:rPr lang="en-US" sz="2800" dirty="0" smtClean="0">
                <a:solidFill>
                  <a:srgbClr val="FF0000"/>
                </a:solidFill>
              </a:rPr>
              <a:t>(x): Latest cleaner technologies</a:t>
            </a:r>
            <a:endParaRPr lang="en-US" sz="6600" dirty="0"/>
          </a:p>
        </p:txBody>
      </p:sp>
      <p:sp>
        <p:nvSpPr>
          <p:cNvPr id="3" name="Content Placeholder 2"/>
          <p:cNvSpPr>
            <a:spLocks noGrp="1"/>
          </p:cNvSpPr>
          <p:nvPr>
            <p:ph sz="quarter" idx="1"/>
          </p:nvPr>
        </p:nvSpPr>
        <p:spPr>
          <a:xfrm>
            <a:off x="457200" y="2438400"/>
            <a:ext cx="8229600" cy="2788920"/>
          </a:xfrm>
        </p:spPr>
        <p:txBody>
          <a:bodyPr>
            <a:normAutofit lnSpcReduction="10000"/>
          </a:bodyPr>
          <a:lstStyle/>
          <a:p>
            <a:r>
              <a:rPr lang="en-US" dirty="0" smtClean="0"/>
              <a:t>The CPCB was directed to bring the latest cleaner technologies to the notice of SPCBs/PCCs and to require the said Boards/Committees to ensure compliance thereof within six months.</a:t>
            </a:r>
          </a:p>
          <a:p>
            <a:endParaRPr lang="en-US" sz="1700" dirty="0" smtClean="0"/>
          </a:p>
          <a:p>
            <a:r>
              <a:rPr lang="en-US" dirty="0" smtClean="0"/>
              <a:t>CPCB has done good work and complied in respect of recycling /reuse of used oil/waste oil and non-ferrous metals.</a:t>
            </a:r>
            <a:endParaRPr lang="en-US" dirty="0"/>
          </a:p>
        </p:txBody>
      </p:sp>
    </p:spTree>
    <p:extLst>
      <p:ext uri="{BB962C8B-B14F-4D97-AF65-F5344CB8AC3E}">
        <p14:creationId xmlns:p14="http://schemas.microsoft.com/office/powerpoint/2010/main" val="2470057549"/>
      </p:ext>
    </p:extLst>
  </p:cSld>
  <p:clrMapOvr>
    <a:masterClrMapping/>
  </p:clrMapOvr>
  <p:transition>
    <p:blinds/>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Autofit/>
          </a:bodyPr>
          <a:lstStyle/>
          <a:p>
            <a:pPr algn="ctr"/>
            <a:r>
              <a:rPr lang="en-US" sz="2800" dirty="0">
                <a:solidFill>
                  <a:srgbClr val="04617B"/>
                </a:solidFill>
              </a:rPr>
              <a:t>Directions regarding domestic </a:t>
            </a:r>
            <a:r>
              <a:rPr lang="en-US" sz="2800" dirty="0" smtClean="0">
                <a:solidFill>
                  <a:srgbClr val="04617B"/>
                </a:solidFill>
              </a:rPr>
              <a:t>HW:</a:t>
            </a:r>
            <a:r>
              <a:rPr lang="en-US" sz="2800" dirty="0">
                <a:solidFill>
                  <a:srgbClr val="04617B"/>
                </a:solidFill>
              </a:rPr>
              <a:t/>
            </a:r>
            <a:br>
              <a:rPr lang="en-US" sz="2800" dirty="0">
                <a:solidFill>
                  <a:srgbClr val="04617B"/>
                </a:solidFill>
              </a:rPr>
            </a:br>
            <a:r>
              <a:rPr lang="en-US" sz="2000" dirty="0">
                <a:solidFill>
                  <a:srgbClr val="FF0000"/>
                </a:solidFill>
              </a:rPr>
              <a:t>(</a:t>
            </a:r>
            <a:r>
              <a:rPr lang="en-US" sz="2000" dirty="0" smtClean="0">
                <a:solidFill>
                  <a:srgbClr val="FF0000"/>
                </a:solidFill>
              </a:rPr>
              <a:t>xi): Waste oil transport and waste oil trade</a:t>
            </a:r>
            <a:endParaRPr lang="en-US" sz="5400" dirty="0"/>
          </a:p>
        </p:txBody>
      </p:sp>
      <p:sp>
        <p:nvSpPr>
          <p:cNvPr id="3" name="Content Placeholder 2"/>
          <p:cNvSpPr>
            <a:spLocks noGrp="1"/>
          </p:cNvSpPr>
          <p:nvPr>
            <p:ph sz="quarter" idx="1"/>
          </p:nvPr>
        </p:nvSpPr>
        <p:spPr>
          <a:xfrm>
            <a:off x="152400" y="1600200"/>
            <a:ext cx="2895600" cy="4724400"/>
          </a:xfrm>
        </p:spPr>
        <p:txBody>
          <a:bodyPr>
            <a:normAutofit/>
          </a:bodyPr>
          <a:lstStyle/>
          <a:p>
            <a:r>
              <a:rPr lang="en-US" sz="2000" dirty="0" smtClean="0"/>
              <a:t>The waste oil trade is worse today than when the order dated 14.10.2003 was passed.</a:t>
            </a:r>
          </a:p>
          <a:p>
            <a:r>
              <a:rPr lang="en-US" sz="2000" dirty="0" smtClean="0"/>
              <a:t>Since the issue is indeed very serious, a separate report on it was filed in August, 2007 by Dr. Boralkar and Dr. Claude </a:t>
            </a:r>
            <a:r>
              <a:rPr lang="en-US" sz="2000" dirty="0" err="1" smtClean="0"/>
              <a:t>Alvares</a:t>
            </a:r>
            <a:r>
              <a:rPr lang="en-US" sz="2000" dirty="0" smtClean="0"/>
              <a:t> for consideration of the SC. </a:t>
            </a:r>
            <a:endParaRPr lang="en-US"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895600" y="1447801"/>
            <a:ext cx="2971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3446902"/>
            <a:ext cx="2971800" cy="280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3810000"/>
            <a:ext cx="31337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5537" y="1447801"/>
            <a:ext cx="2743200" cy="220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203146"/>
      </p:ext>
    </p:extLst>
  </p:cSld>
  <p:clrMapOvr>
    <a:masterClrMapping/>
  </p:clrMapOvr>
  <p:transition>
    <p:blinds/>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dirty="0">
                <a:solidFill>
                  <a:srgbClr val="04617B"/>
                </a:solidFill>
              </a:rPr>
              <a:t>Directions regarding domestic HW:</a:t>
            </a:r>
            <a:br>
              <a:rPr lang="en-US" sz="3200" dirty="0">
                <a:solidFill>
                  <a:srgbClr val="04617B"/>
                </a:solidFill>
              </a:rPr>
            </a:br>
            <a:r>
              <a:rPr lang="en-US" sz="2400" dirty="0">
                <a:solidFill>
                  <a:srgbClr val="FF0000"/>
                </a:solidFill>
              </a:rPr>
              <a:t>(</a:t>
            </a:r>
            <a:r>
              <a:rPr lang="en-US" sz="2400" dirty="0" smtClean="0">
                <a:solidFill>
                  <a:srgbClr val="FF0000"/>
                </a:solidFill>
              </a:rPr>
              <a:t>xii</a:t>
            </a:r>
            <a:r>
              <a:rPr lang="en-US" sz="2400" dirty="0">
                <a:solidFill>
                  <a:srgbClr val="FF0000"/>
                </a:solidFill>
              </a:rPr>
              <a:t>): </a:t>
            </a:r>
            <a:r>
              <a:rPr lang="en-US" sz="2400" dirty="0" smtClean="0">
                <a:solidFill>
                  <a:srgbClr val="FF0000"/>
                </a:solidFill>
              </a:rPr>
              <a:t>Implementation of rules relating to plastics and batteries</a:t>
            </a:r>
            <a:endParaRPr lang="en-US" sz="6600" dirty="0"/>
          </a:p>
        </p:txBody>
      </p:sp>
      <p:sp>
        <p:nvSpPr>
          <p:cNvPr id="3" name="Content Placeholder 2"/>
          <p:cNvSpPr>
            <a:spLocks noGrp="1"/>
          </p:cNvSpPr>
          <p:nvPr>
            <p:ph sz="quarter" idx="1"/>
          </p:nvPr>
        </p:nvSpPr>
        <p:spPr>
          <a:xfrm>
            <a:off x="457200" y="2133600"/>
            <a:ext cx="8229600" cy="4389120"/>
          </a:xfrm>
        </p:spPr>
        <p:txBody>
          <a:bodyPr>
            <a:normAutofit/>
          </a:bodyPr>
          <a:lstStyle/>
          <a:p>
            <a:r>
              <a:rPr lang="en-US" sz="2400" dirty="0" smtClean="0"/>
              <a:t>SCMC, among other things, recommended minimum thickness of 40 micron for plastic bags and suggested vital role for local bodies in its implementation.</a:t>
            </a:r>
          </a:p>
          <a:p>
            <a:r>
              <a:rPr lang="en-US" sz="2400" dirty="0" smtClean="0"/>
              <a:t>SCMC was convinced that serious efforts have ben made by some of the SPCBs</a:t>
            </a:r>
          </a:p>
          <a:p>
            <a:r>
              <a:rPr lang="en-US" sz="2400" dirty="0" smtClean="0"/>
              <a:t>Scenario is chaotic from the point of view of large scale illegal imports</a:t>
            </a:r>
          </a:p>
          <a:p>
            <a:r>
              <a:rPr lang="en-US" sz="2400" dirty="0" smtClean="0"/>
              <a:t>Used batteries (LABs) find way to </a:t>
            </a:r>
            <a:r>
              <a:rPr lang="en-US" sz="2400" i="1" dirty="0" err="1" smtClean="0"/>
              <a:t>kabadiwalls</a:t>
            </a:r>
            <a:r>
              <a:rPr lang="en-US" sz="2400" i="1" dirty="0" smtClean="0"/>
              <a:t>.</a:t>
            </a:r>
          </a:p>
          <a:p>
            <a:r>
              <a:rPr lang="en-US" sz="2400" dirty="0" smtClean="0"/>
              <a:t>More work is required for the application of EST and ESM</a:t>
            </a:r>
            <a:endParaRPr lang="en-US" sz="2400" dirty="0"/>
          </a:p>
        </p:txBody>
      </p:sp>
    </p:spTree>
    <p:extLst>
      <p:ext uri="{BB962C8B-B14F-4D97-AF65-F5344CB8AC3E}">
        <p14:creationId xmlns:p14="http://schemas.microsoft.com/office/powerpoint/2010/main" val="4178709079"/>
      </p:ext>
    </p:extLst>
  </p:cSld>
  <p:clrMapOvr>
    <a:masterClrMapping/>
  </p:clrMapOvr>
  <p:transition>
    <p:blinds/>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dirty="0">
                <a:solidFill>
                  <a:srgbClr val="04617B"/>
                </a:solidFill>
              </a:rPr>
              <a:t>Directions regarding domestic HW:</a:t>
            </a:r>
            <a:br>
              <a:rPr lang="en-US" sz="3200" dirty="0">
                <a:solidFill>
                  <a:srgbClr val="04617B"/>
                </a:solidFill>
              </a:rPr>
            </a:br>
            <a:r>
              <a:rPr lang="en-US" sz="2400" dirty="0">
                <a:solidFill>
                  <a:srgbClr val="FF0000"/>
                </a:solidFill>
              </a:rPr>
              <a:t>(</a:t>
            </a:r>
            <a:r>
              <a:rPr lang="en-US" sz="2400" dirty="0" smtClean="0">
                <a:solidFill>
                  <a:srgbClr val="FF0000"/>
                </a:solidFill>
              </a:rPr>
              <a:t>xiii</a:t>
            </a:r>
            <a:r>
              <a:rPr lang="en-US" sz="2400" dirty="0">
                <a:solidFill>
                  <a:srgbClr val="FF0000"/>
                </a:solidFill>
              </a:rPr>
              <a:t>): Implementation </a:t>
            </a:r>
            <a:r>
              <a:rPr lang="en-US" sz="2400" dirty="0" smtClean="0">
                <a:solidFill>
                  <a:srgbClr val="FF0000"/>
                </a:solidFill>
              </a:rPr>
              <a:t>of check-lists by SPCBs/PCCs</a:t>
            </a:r>
            <a:endParaRPr lang="en-US" sz="6600" dirty="0"/>
          </a:p>
        </p:txBody>
      </p:sp>
      <p:sp>
        <p:nvSpPr>
          <p:cNvPr id="3" name="Content Placeholder 2"/>
          <p:cNvSpPr>
            <a:spLocks noGrp="1"/>
          </p:cNvSpPr>
          <p:nvPr>
            <p:ph sz="quarter" idx="1"/>
          </p:nvPr>
        </p:nvSpPr>
        <p:spPr>
          <a:xfrm>
            <a:off x="457200" y="2057400"/>
            <a:ext cx="8229600" cy="4389120"/>
          </a:xfrm>
        </p:spPr>
        <p:txBody>
          <a:bodyPr>
            <a:normAutofit lnSpcReduction="10000"/>
          </a:bodyPr>
          <a:lstStyle/>
          <a:p>
            <a:pPr>
              <a:spcBef>
                <a:spcPts val="1200"/>
              </a:spcBef>
            </a:pPr>
            <a:r>
              <a:rPr lang="en-US" sz="2400" dirty="0" smtClean="0"/>
              <a:t>The CPCB was directed  to prepare and issue a check list to be used diligently by officers of SPCBs/PCCs before the issue of authorization letters under the HW Rules.</a:t>
            </a:r>
          </a:p>
          <a:p>
            <a:pPr>
              <a:spcBef>
                <a:spcPts val="1200"/>
              </a:spcBef>
            </a:pPr>
            <a:r>
              <a:rPr lang="en-US" sz="2400" dirty="0" smtClean="0"/>
              <a:t>CPCB has sent the check lists to SPCBs/PCCs but SCMC found that second part of the direction not implemented.</a:t>
            </a:r>
          </a:p>
          <a:p>
            <a:pPr>
              <a:spcBef>
                <a:spcPts val="1200"/>
              </a:spcBef>
            </a:pPr>
            <a:r>
              <a:rPr lang="en-US" sz="2400" dirty="0" smtClean="0"/>
              <a:t>It is amazing that even now there is no uniformity. Matter is left to the individual talent of the Boards with the consequence extremely poorly drafted authorizations continue to be issued.  </a:t>
            </a:r>
            <a:endParaRPr lang="en-US" sz="2400" dirty="0"/>
          </a:p>
        </p:txBody>
      </p:sp>
    </p:spTree>
    <p:extLst>
      <p:ext uri="{BB962C8B-B14F-4D97-AF65-F5344CB8AC3E}">
        <p14:creationId xmlns:p14="http://schemas.microsoft.com/office/powerpoint/2010/main" val="2830150761"/>
      </p:ext>
    </p:extLst>
  </p:cSld>
  <p:clrMapOvr>
    <a:masterClrMapping/>
  </p:clrMapOvr>
  <p:transition>
    <p:blinds/>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67512"/>
          </a:xfrm>
        </p:spPr>
        <p:txBody>
          <a:bodyPr>
            <a:noAutofit/>
          </a:bodyPr>
          <a:lstStyle/>
          <a:p>
            <a:pPr algn="ctr"/>
            <a:r>
              <a:rPr lang="en-US" sz="3600" dirty="0">
                <a:solidFill>
                  <a:srgbClr val="04617B"/>
                </a:solidFill>
              </a:rPr>
              <a:t>Directions regarding domestic HW:</a:t>
            </a:r>
            <a:br>
              <a:rPr lang="en-US" sz="3600" dirty="0">
                <a:solidFill>
                  <a:srgbClr val="04617B"/>
                </a:solidFill>
              </a:rPr>
            </a:br>
            <a:r>
              <a:rPr lang="en-US" sz="2000" dirty="0" smtClean="0">
                <a:solidFill>
                  <a:srgbClr val="FF0000"/>
                </a:solidFill>
              </a:rPr>
              <a:t>(xiv): Upgrading the laboratories at ports &amp; customs</a:t>
            </a:r>
            <a:endParaRPr lang="en-US" sz="6000" dirty="0"/>
          </a:p>
        </p:txBody>
      </p:sp>
      <p:sp>
        <p:nvSpPr>
          <p:cNvPr id="3" name="Content Placeholder 2"/>
          <p:cNvSpPr>
            <a:spLocks noGrp="1"/>
          </p:cNvSpPr>
          <p:nvPr>
            <p:ph sz="quarter" idx="1"/>
          </p:nvPr>
        </p:nvSpPr>
        <p:spPr>
          <a:xfrm>
            <a:off x="762000" y="1676400"/>
            <a:ext cx="7543800" cy="5029200"/>
          </a:xfrm>
        </p:spPr>
        <p:txBody>
          <a:bodyPr>
            <a:normAutofit fontScale="92500" lnSpcReduction="20000"/>
          </a:bodyPr>
          <a:lstStyle/>
          <a:p>
            <a:r>
              <a:rPr lang="en-US" dirty="0" err="1" smtClean="0"/>
              <a:t>Rs</a:t>
            </a:r>
            <a:r>
              <a:rPr lang="en-US" dirty="0" smtClean="0"/>
              <a:t>. 5.1275 have ben spent to upgrade Customs laboratories at Chennai, Delhi, Kolkata  and Kandla.</a:t>
            </a:r>
          </a:p>
          <a:p>
            <a:r>
              <a:rPr lang="en-US" dirty="0" smtClean="0"/>
              <a:t>Instruments procured additionally are : </a:t>
            </a:r>
          </a:p>
          <a:p>
            <a:pPr lvl="1">
              <a:buFont typeface="Wingdings" pitchFamily="2" charset="2"/>
              <a:buChar char="Ø"/>
            </a:pPr>
            <a:r>
              <a:rPr lang="en-US" dirty="0" smtClean="0"/>
              <a:t>TCLP agitator, Zero </a:t>
            </a:r>
          </a:p>
          <a:p>
            <a:pPr lvl="1">
              <a:buFont typeface="Wingdings" pitchFamily="2" charset="2"/>
              <a:buChar char="Ø"/>
            </a:pPr>
            <a:r>
              <a:rPr lang="en-US" dirty="0" smtClean="0"/>
              <a:t>Zero Head Extractor</a:t>
            </a:r>
          </a:p>
          <a:p>
            <a:pPr lvl="1">
              <a:buFont typeface="Wingdings" pitchFamily="2" charset="2"/>
              <a:buChar char="Ø"/>
            </a:pPr>
            <a:r>
              <a:rPr lang="en-US" dirty="0" smtClean="0"/>
              <a:t>Karl Fisher </a:t>
            </a:r>
            <a:r>
              <a:rPr lang="en-US" dirty="0" err="1" smtClean="0"/>
              <a:t>titrator</a:t>
            </a:r>
            <a:r>
              <a:rPr lang="en-US" dirty="0" smtClean="0"/>
              <a:t>,</a:t>
            </a:r>
          </a:p>
          <a:p>
            <a:pPr lvl="1">
              <a:buFont typeface="Wingdings" pitchFamily="2" charset="2"/>
              <a:buChar char="Ø"/>
            </a:pPr>
            <a:r>
              <a:rPr lang="en-US" dirty="0" smtClean="0"/>
              <a:t>pH and conductivity meter</a:t>
            </a:r>
          </a:p>
          <a:p>
            <a:pPr lvl="1">
              <a:buFont typeface="Wingdings" pitchFamily="2" charset="2"/>
              <a:buChar char="Ø"/>
            </a:pPr>
            <a:r>
              <a:rPr lang="en-US" dirty="0" smtClean="0"/>
              <a:t>Elemental analyzer</a:t>
            </a:r>
          </a:p>
          <a:p>
            <a:pPr lvl="1">
              <a:buFont typeface="Wingdings" pitchFamily="2" charset="2"/>
              <a:buChar char="Ø"/>
            </a:pPr>
            <a:r>
              <a:rPr lang="en-US" dirty="0" smtClean="0"/>
              <a:t>Hydride vapor generator</a:t>
            </a:r>
          </a:p>
          <a:p>
            <a:pPr lvl="1">
              <a:buFont typeface="Wingdings" pitchFamily="2" charset="2"/>
              <a:buChar char="Ø"/>
            </a:pPr>
            <a:r>
              <a:rPr lang="en-US" dirty="0" smtClean="0"/>
              <a:t>Hollow cathode lamps</a:t>
            </a:r>
          </a:p>
          <a:p>
            <a:pPr lvl="1">
              <a:buFont typeface="Wingdings" pitchFamily="2" charset="2"/>
              <a:buChar char="Ø"/>
            </a:pPr>
            <a:r>
              <a:rPr lang="en-US" dirty="0" smtClean="0"/>
              <a:t>Microwave digester </a:t>
            </a:r>
          </a:p>
          <a:p>
            <a:pPr lvl="1">
              <a:buFont typeface="Wingdings" pitchFamily="2" charset="2"/>
              <a:buChar char="Ø"/>
            </a:pPr>
            <a:r>
              <a:rPr lang="en-US" dirty="0" smtClean="0"/>
              <a:t>Bomb calorimeter</a:t>
            </a:r>
          </a:p>
          <a:p>
            <a:pPr lvl="1">
              <a:buFont typeface="Wingdings" pitchFamily="2" charset="2"/>
              <a:buChar char="Ø"/>
            </a:pPr>
            <a:r>
              <a:rPr lang="en-US" dirty="0" smtClean="0"/>
              <a:t>TOC Analyzer</a:t>
            </a:r>
          </a:p>
          <a:p>
            <a:pPr lvl="1">
              <a:buFont typeface="Wingdings" pitchFamily="2" charset="2"/>
              <a:buChar char="Ø"/>
            </a:pPr>
            <a:r>
              <a:rPr lang="en-US" dirty="0" smtClean="0"/>
              <a:t>Ion selective electrode</a:t>
            </a:r>
          </a:p>
          <a:p>
            <a:pPr lvl="1">
              <a:buFont typeface="Wingdings" pitchFamily="2" charset="2"/>
              <a:buChar char="Ø"/>
            </a:pPr>
            <a:r>
              <a:rPr lang="en-US" dirty="0" smtClean="0"/>
              <a:t>UV Visible spectrometer</a:t>
            </a:r>
          </a:p>
          <a:p>
            <a:pPr lvl="1">
              <a:buFont typeface="Wingdings" pitchFamily="2" charset="2"/>
              <a:buChar char="Ø"/>
            </a:pPr>
            <a:r>
              <a:rPr lang="en-US" dirty="0" err="1" smtClean="0"/>
              <a:t>AOx</a:t>
            </a:r>
            <a:r>
              <a:rPr lang="en-US" dirty="0" smtClean="0"/>
              <a:t> analyzer</a:t>
            </a:r>
          </a:p>
          <a:p>
            <a:pPr lvl="1">
              <a:buFont typeface="Wingdings" pitchFamily="2" charset="2"/>
              <a:buChar char="Ø"/>
            </a:pPr>
            <a:endParaRPr lang="en-US" dirty="0"/>
          </a:p>
        </p:txBody>
      </p:sp>
    </p:spTree>
    <p:extLst>
      <p:ext uri="{BB962C8B-B14F-4D97-AF65-F5344CB8AC3E}">
        <p14:creationId xmlns:p14="http://schemas.microsoft.com/office/powerpoint/2010/main" val="1584626209"/>
      </p:ext>
    </p:extLst>
  </p:cSld>
  <p:clrMapOvr>
    <a:masterClrMapping/>
  </p:clrMapOvr>
  <p:transition>
    <p:blinds/>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780288"/>
          </a:xfrm>
        </p:spPr>
        <p:txBody>
          <a:bodyPr>
            <a:noAutofit/>
          </a:bodyPr>
          <a:lstStyle/>
          <a:p>
            <a:pPr algn="ctr"/>
            <a:r>
              <a:rPr lang="en-US" sz="3600" dirty="0">
                <a:solidFill>
                  <a:srgbClr val="04617B"/>
                </a:solidFill>
              </a:rPr>
              <a:t>Directions regarding domestic HW:</a:t>
            </a:r>
            <a:br>
              <a:rPr lang="en-US" sz="3600" dirty="0">
                <a:solidFill>
                  <a:srgbClr val="04617B"/>
                </a:solidFill>
              </a:rPr>
            </a:br>
            <a:r>
              <a:rPr lang="en-US" sz="2400" dirty="0">
                <a:solidFill>
                  <a:srgbClr val="FF0000"/>
                </a:solidFill>
              </a:rPr>
              <a:t>(</a:t>
            </a:r>
            <a:r>
              <a:rPr lang="en-US" sz="2400" dirty="0" smtClean="0">
                <a:solidFill>
                  <a:srgbClr val="FF0000"/>
                </a:solidFill>
              </a:rPr>
              <a:t>xv):  Institutional reforms: Strengthening of Pollution Control Boards/PCCs/</a:t>
            </a:r>
            <a:r>
              <a:rPr lang="en-US" sz="2400" dirty="0" err="1" smtClean="0">
                <a:solidFill>
                  <a:srgbClr val="FF0000"/>
                </a:solidFill>
              </a:rPr>
              <a:t>MoEF</a:t>
            </a:r>
            <a:r>
              <a:rPr lang="en-US" sz="2400" dirty="0" smtClean="0">
                <a:solidFill>
                  <a:srgbClr val="FF0000"/>
                </a:solidFill>
              </a:rPr>
              <a:t>/CPCB</a:t>
            </a:r>
            <a:endParaRPr lang="en-US" sz="2400" dirty="0"/>
          </a:p>
        </p:txBody>
      </p:sp>
      <p:sp>
        <p:nvSpPr>
          <p:cNvPr id="3" name="Content Placeholder 2"/>
          <p:cNvSpPr>
            <a:spLocks noGrp="1"/>
          </p:cNvSpPr>
          <p:nvPr>
            <p:ph sz="quarter" idx="1"/>
          </p:nvPr>
        </p:nvSpPr>
        <p:spPr>
          <a:xfrm>
            <a:off x="381000" y="2209800"/>
            <a:ext cx="8229600" cy="3810000"/>
          </a:xfrm>
        </p:spPr>
        <p:txBody>
          <a:bodyPr>
            <a:normAutofit/>
          </a:bodyPr>
          <a:lstStyle/>
          <a:p>
            <a:pPr>
              <a:spcBef>
                <a:spcPts val="1200"/>
              </a:spcBef>
            </a:pPr>
            <a:r>
              <a:rPr lang="en-US" sz="2400" dirty="0" smtClean="0"/>
              <a:t>SCMC did not receive any proposal or report regarding institutional reform being carried out at </a:t>
            </a:r>
            <a:r>
              <a:rPr lang="en-US" sz="2400" dirty="0" err="1" smtClean="0"/>
              <a:t>MoEF</a:t>
            </a:r>
            <a:r>
              <a:rPr lang="en-US" sz="2400" dirty="0" smtClean="0"/>
              <a:t> and CPCB. Similar is case for most of the SPCBs</a:t>
            </a:r>
          </a:p>
          <a:p>
            <a:pPr>
              <a:spcBef>
                <a:spcPts val="1200"/>
              </a:spcBef>
            </a:pPr>
            <a:r>
              <a:rPr lang="en-US" sz="2400" dirty="0" smtClean="0"/>
              <a:t>Some Boards created few more posts without much reformation in the organizational structure and function</a:t>
            </a:r>
          </a:p>
          <a:p>
            <a:pPr>
              <a:spcBef>
                <a:spcPts val="1200"/>
              </a:spcBef>
            </a:pPr>
            <a:r>
              <a:rPr lang="en-US" sz="2400" dirty="0" smtClean="0"/>
              <a:t>Most of the State Boards continue to be headed by non-specialists which is in violation of SC order. </a:t>
            </a:r>
            <a:endParaRPr lang="en-US" sz="2400" dirty="0"/>
          </a:p>
        </p:txBody>
      </p:sp>
    </p:spTree>
    <p:extLst>
      <p:ext uri="{BB962C8B-B14F-4D97-AF65-F5344CB8AC3E}">
        <p14:creationId xmlns:p14="http://schemas.microsoft.com/office/powerpoint/2010/main" val="849607083"/>
      </p:ext>
    </p:extLst>
  </p:cSld>
  <p:clrMapOvr>
    <a:masterClrMapping/>
  </p:clrMapOvr>
  <p:transition>
    <p:blind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04088"/>
            <a:ext cx="8001000" cy="667512"/>
          </a:xfrm>
        </p:spPr>
        <p:txBody>
          <a:bodyPr vert="horz" anchor="b">
            <a:normAutofit/>
          </a:bodyPr>
          <a:lstStyle/>
          <a:p>
            <a:r>
              <a:rPr lang="en-US" b="1" dirty="0" err="1"/>
              <a:t>ToR</a:t>
            </a:r>
            <a:r>
              <a:rPr lang="en-US" b="1" dirty="0"/>
              <a:t> of Menon Committee</a:t>
            </a:r>
          </a:p>
        </p:txBody>
      </p:sp>
      <p:sp>
        <p:nvSpPr>
          <p:cNvPr id="3" name="Content Placeholder 2"/>
          <p:cNvSpPr>
            <a:spLocks noGrp="1"/>
          </p:cNvSpPr>
          <p:nvPr>
            <p:ph sz="quarter" idx="1"/>
          </p:nvPr>
        </p:nvSpPr>
        <p:spPr>
          <a:xfrm>
            <a:off x="685800" y="1524000"/>
            <a:ext cx="7315200" cy="4800600"/>
          </a:xfrm>
        </p:spPr>
        <p:txBody>
          <a:bodyPr/>
          <a:lstStyle/>
          <a:p>
            <a:pPr>
              <a:spcBef>
                <a:spcPts val="1200"/>
              </a:spcBef>
            </a:pPr>
            <a:r>
              <a:rPr lang="en-US" dirty="0" smtClean="0"/>
              <a:t>Basel Convention implementation</a:t>
            </a:r>
          </a:p>
          <a:p>
            <a:pPr>
              <a:spcBef>
                <a:spcPts val="1200"/>
              </a:spcBef>
            </a:pPr>
            <a:r>
              <a:rPr lang="en-US" dirty="0" smtClean="0"/>
              <a:t>Handling of HW imported for recycling</a:t>
            </a:r>
          </a:p>
          <a:p>
            <a:pPr>
              <a:spcBef>
                <a:spcPts val="1200"/>
              </a:spcBef>
            </a:pPr>
            <a:r>
              <a:rPr lang="en-US" dirty="0" smtClean="0"/>
              <a:t>Safeguards in place</a:t>
            </a:r>
          </a:p>
          <a:p>
            <a:pPr>
              <a:spcBef>
                <a:spcPts val="1200"/>
              </a:spcBef>
            </a:pPr>
            <a:r>
              <a:rPr lang="en-US" dirty="0" smtClean="0"/>
              <a:t>Changes required in HW Rules</a:t>
            </a:r>
          </a:p>
          <a:p>
            <a:pPr>
              <a:spcBef>
                <a:spcPts val="1200"/>
              </a:spcBef>
            </a:pPr>
            <a:r>
              <a:rPr lang="en-US" dirty="0" smtClean="0"/>
              <a:t>Adequacy of facilities for ESM of HW</a:t>
            </a:r>
          </a:p>
          <a:p>
            <a:pPr>
              <a:spcBef>
                <a:spcPts val="1200"/>
              </a:spcBef>
            </a:pPr>
            <a:r>
              <a:rPr lang="en-US" dirty="0" smtClean="0"/>
              <a:t>Pre-requisites for authorization</a:t>
            </a:r>
          </a:p>
          <a:p>
            <a:pPr marL="0" indent="0">
              <a:spcBef>
                <a:spcPts val="1200"/>
              </a:spcBef>
              <a:buNone/>
            </a:pPr>
            <a:endParaRPr lang="en-US" dirty="0" smtClean="0"/>
          </a:p>
          <a:p>
            <a:pPr>
              <a:spcBef>
                <a:spcPts val="1200"/>
              </a:spcBef>
            </a:pPr>
            <a:endParaRPr lang="en-US" dirty="0" smtClean="0"/>
          </a:p>
          <a:p>
            <a:pPr>
              <a:spcBef>
                <a:spcPts val="1200"/>
              </a:spcBef>
            </a:pPr>
            <a:endParaRPr lang="en-US" dirty="0" smtClean="0"/>
          </a:p>
          <a:p>
            <a:pPr>
              <a:spcBef>
                <a:spcPts val="1200"/>
              </a:spcBef>
            </a:pPr>
            <a:endParaRPr lang="en-US" dirty="0"/>
          </a:p>
          <a:p>
            <a:endParaRPr lang="en-US" dirty="0"/>
          </a:p>
        </p:txBody>
      </p:sp>
    </p:spTree>
    <p:extLst>
      <p:ext uri="{BB962C8B-B14F-4D97-AF65-F5344CB8AC3E}">
        <p14:creationId xmlns:p14="http://schemas.microsoft.com/office/powerpoint/2010/main" val="2313835376"/>
      </p:ext>
    </p:extLst>
  </p:cSld>
  <p:clrMapOvr>
    <a:masterClrMapping/>
  </p:clrMapOvr>
  <p:transition>
    <p:blinds/>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780288"/>
          </a:xfrm>
        </p:spPr>
        <p:txBody>
          <a:bodyPr>
            <a:noAutofit/>
          </a:bodyPr>
          <a:lstStyle/>
          <a:p>
            <a:pPr algn="ctr"/>
            <a:r>
              <a:rPr lang="en-US" sz="2800" dirty="0">
                <a:solidFill>
                  <a:srgbClr val="04617B"/>
                </a:solidFill>
              </a:rPr>
              <a:t>Directions regarding </a:t>
            </a:r>
            <a:r>
              <a:rPr lang="en-US" sz="2800" dirty="0" smtClean="0">
                <a:solidFill>
                  <a:srgbClr val="04617B"/>
                </a:solidFill>
              </a:rPr>
              <a:t>Imported HW &amp; Basel Convention:</a:t>
            </a:r>
            <a:r>
              <a:rPr lang="en-US" sz="2800" dirty="0">
                <a:solidFill>
                  <a:srgbClr val="04617B"/>
                </a:solidFill>
              </a:rPr>
              <a:t/>
            </a:r>
            <a:br>
              <a:rPr lang="en-US" sz="2800" dirty="0">
                <a:solidFill>
                  <a:srgbClr val="04617B"/>
                </a:solidFill>
              </a:rPr>
            </a:br>
            <a:r>
              <a:rPr lang="en-US" sz="2400" dirty="0" smtClean="0">
                <a:solidFill>
                  <a:srgbClr val="FF0000"/>
                </a:solidFill>
              </a:rPr>
              <a:t>(</a:t>
            </a:r>
            <a:r>
              <a:rPr lang="en-US" sz="2400" dirty="0">
                <a:solidFill>
                  <a:srgbClr val="FF0000"/>
                </a:solidFill>
              </a:rPr>
              <a:t>i</a:t>
            </a:r>
            <a:r>
              <a:rPr lang="en-US" sz="2400" dirty="0" smtClean="0">
                <a:solidFill>
                  <a:srgbClr val="FF0000"/>
                </a:solidFill>
              </a:rPr>
              <a:t>):  Additional controls to prevent imports of HW</a:t>
            </a:r>
            <a:endParaRPr lang="en-US" sz="2400" dirty="0"/>
          </a:p>
        </p:txBody>
      </p:sp>
      <p:sp>
        <p:nvSpPr>
          <p:cNvPr id="3" name="Content Placeholder 2"/>
          <p:cNvSpPr>
            <a:spLocks noGrp="1"/>
          </p:cNvSpPr>
          <p:nvPr>
            <p:ph sz="quarter" idx="1"/>
          </p:nvPr>
        </p:nvSpPr>
        <p:spPr>
          <a:xfrm>
            <a:off x="457200" y="1752600"/>
            <a:ext cx="4495800" cy="4800600"/>
          </a:xfrm>
        </p:spPr>
        <p:txBody>
          <a:bodyPr>
            <a:normAutofit/>
          </a:bodyPr>
          <a:lstStyle/>
          <a:p>
            <a:pPr>
              <a:spcBef>
                <a:spcPts val="1200"/>
              </a:spcBef>
            </a:pPr>
            <a:r>
              <a:rPr lang="en-US" sz="2000" dirty="0" smtClean="0"/>
              <a:t>SCMC was unable to pay adequate attention to the situation and to assist authorities with ways and means to halt imports</a:t>
            </a:r>
          </a:p>
          <a:p>
            <a:pPr>
              <a:spcBef>
                <a:spcPts val="1200"/>
              </a:spcBef>
            </a:pPr>
            <a:r>
              <a:rPr lang="en-US" sz="2000" dirty="0" smtClean="0"/>
              <a:t>India still remains a destination for dumping of waste oil, varieties of plastic waste, metal scraps, clinical &amp; municipal wastes, discarded building materials, used cloths, waste paper and empty pet bottles</a:t>
            </a:r>
          </a:p>
          <a:p>
            <a:pPr>
              <a:spcBef>
                <a:spcPts val="1200"/>
              </a:spcBef>
            </a:pPr>
            <a:r>
              <a:rPr lang="en-US" sz="2000" dirty="0" smtClean="0"/>
              <a:t>After Court order, the situation was altered somewhat though the almost scandalous &amp; open imports continued</a:t>
            </a:r>
          </a:p>
          <a:p>
            <a:endParaRPr lang="en-US" sz="2000" dirty="0" smtClean="0"/>
          </a:p>
          <a:p>
            <a:endParaRPr lang="en-US"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76400"/>
            <a:ext cx="4038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310743"/>
            <a:ext cx="4038600" cy="239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4876800" y="1654629"/>
            <a:ext cx="3352800" cy="533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dirty="0" smtClean="0"/>
              <a:t>Plastic waste at Kandla</a:t>
            </a:r>
          </a:p>
          <a:p>
            <a:endParaRPr lang="en-US" sz="2000" dirty="0"/>
          </a:p>
        </p:txBody>
      </p:sp>
      <p:sp>
        <p:nvSpPr>
          <p:cNvPr id="7" name="Content Placeholder 2"/>
          <p:cNvSpPr txBox="1">
            <a:spLocks/>
          </p:cNvSpPr>
          <p:nvPr/>
        </p:nvSpPr>
        <p:spPr>
          <a:xfrm>
            <a:off x="5791200" y="4419600"/>
            <a:ext cx="3352800" cy="533400"/>
          </a:xfrm>
          <a:prstGeom prst="rect">
            <a:avLst/>
          </a:prstGeom>
        </p:spPr>
        <p:txBody>
          <a:bodyPr vert="horz">
            <a:normAutofit fontScale="85000"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dirty="0" smtClean="0">
                <a:solidFill>
                  <a:schemeClr val="bg1"/>
                </a:solidFill>
              </a:rPr>
              <a:t>Hazardous chemicals at JNPT</a:t>
            </a:r>
          </a:p>
          <a:p>
            <a:endParaRPr lang="en-US" sz="2000" dirty="0">
              <a:solidFill>
                <a:schemeClr val="bg1"/>
              </a:solidFill>
            </a:endParaRPr>
          </a:p>
        </p:txBody>
      </p:sp>
    </p:spTree>
    <p:extLst>
      <p:ext uri="{BB962C8B-B14F-4D97-AF65-F5344CB8AC3E}">
        <p14:creationId xmlns:p14="http://schemas.microsoft.com/office/powerpoint/2010/main" val="3368633324"/>
      </p:ext>
    </p:extLst>
  </p:cSld>
  <p:clrMapOvr>
    <a:masterClrMapping/>
  </p:clrMapOvr>
  <p:transition>
    <p:blinds/>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780288"/>
          </a:xfrm>
        </p:spPr>
        <p:txBody>
          <a:bodyPr>
            <a:noAutofit/>
          </a:bodyPr>
          <a:lstStyle/>
          <a:p>
            <a:pPr algn="ctr"/>
            <a:r>
              <a:rPr lang="en-US" sz="2800" dirty="0">
                <a:solidFill>
                  <a:srgbClr val="04617B"/>
                </a:solidFill>
              </a:rPr>
              <a:t>Directions regarding </a:t>
            </a:r>
            <a:r>
              <a:rPr lang="en-US" sz="2800" dirty="0" smtClean="0">
                <a:solidFill>
                  <a:srgbClr val="04617B"/>
                </a:solidFill>
              </a:rPr>
              <a:t>Imported HW &amp; Basel Convention:</a:t>
            </a:r>
            <a:r>
              <a:rPr lang="en-US" sz="2800" dirty="0">
                <a:solidFill>
                  <a:srgbClr val="04617B"/>
                </a:solidFill>
              </a:rPr>
              <a:t/>
            </a:r>
            <a:br>
              <a:rPr lang="en-US" sz="2800" dirty="0">
                <a:solidFill>
                  <a:srgbClr val="04617B"/>
                </a:solidFill>
              </a:rPr>
            </a:br>
            <a:r>
              <a:rPr lang="en-US" sz="2400" dirty="0" smtClean="0">
                <a:solidFill>
                  <a:srgbClr val="FF0000"/>
                </a:solidFill>
              </a:rPr>
              <a:t>(</a:t>
            </a:r>
            <a:r>
              <a:rPr lang="en-US" sz="2400" dirty="0">
                <a:solidFill>
                  <a:srgbClr val="FF0000"/>
                </a:solidFill>
              </a:rPr>
              <a:t>i</a:t>
            </a:r>
            <a:r>
              <a:rPr lang="en-US" sz="2400" dirty="0" smtClean="0">
                <a:solidFill>
                  <a:srgbClr val="FF0000"/>
                </a:solidFill>
              </a:rPr>
              <a:t>):  Additional controls to prevent imports of HW</a:t>
            </a:r>
            <a:endParaRPr lang="en-US" sz="2400" dirty="0"/>
          </a:p>
        </p:txBody>
      </p:sp>
      <p:sp>
        <p:nvSpPr>
          <p:cNvPr id="6" name="Content Placeholder 2"/>
          <p:cNvSpPr txBox="1">
            <a:spLocks/>
          </p:cNvSpPr>
          <p:nvPr/>
        </p:nvSpPr>
        <p:spPr>
          <a:xfrm>
            <a:off x="4844143" y="2188029"/>
            <a:ext cx="3352800" cy="1698172"/>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dirty="0" smtClean="0"/>
              <a:t>Piles of metal scraps and compacted plastic waste found to be imported at SEZ, Kandla. The importers did not have authorizations</a:t>
            </a:r>
          </a:p>
          <a:p>
            <a:pPr marL="0" indent="0">
              <a:buNone/>
            </a:pPr>
            <a:endParaRPr lang="en-US" sz="2000" dirty="0" smtClean="0"/>
          </a:p>
          <a:p>
            <a:endParaRPr lang="en-US"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1"/>
            <a:ext cx="4267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4125686"/>
            <a:ext cx="5353050" cy="2503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637743"/>
      </p:ext>
    </p:extLst>
  </p:cSld>
  <p:clrMapOvr>
    <a:masterClrMapping/>
  </p:clrMapOvr>
  <p:transition>
    <p:blinds/>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534400" cy="1143000"/>
          </a:xfrm>
        </p:spPr>
        <p:txBody>
          <a:bodyPr>
            <a:noAutofit/>
          </a:bodyPr>
          <a:lstStyle/>
          <a:p>
            <a:pPr algn="ctr"/>
            <a:r>
              <a:rPr lang="en-US" sz="2800" dirty="0">
                <a:solidFill>
                  <a:srgbClr val="04617B"/>
                </a:solidFill>
              </a:rPr>
              <a:t>Directions regarding </a:t>
            </a:r>
            <a:r>
              <a:rPr lang="en-US" sz="2800" dirty="0" smtClean="0">
                <a:solidFill>
                  <a:srgbClr val="04617B"/>
                </a:solidFill>
              </a:rPr>
              <a:t>Imported HW &amp; Basel Convention:</a:t>
            </a:r>
            <a:r>
              <a:rPr lang="en-US" sz="2800" dirty="0">
                <a:solidFill>
                  <a:srgbClr val="04617B"/>
                </a:solidFill>
              </a:rPr>
              <a:t/>
            </a:r>
            <a:br>
              <a:rPr lang="en-US" sz="2800" dirty="0">
                <a:solidFill>
                  <a:srgbClr val="04617B"/>
                </a:solidFill>
              </a:rPr>
            </a:br>
            <a:r>
              <a:rPr lang="en-US" sz="2400" dirty="0" smtClean="0">
                <a:solidFill>
                  <a:srgbClr val="FF0000"/>
                </a:solidFill>
              </a:rPr>
              <a:t>(</a:t>
            </a:r>
            <a:r>
              <a:rPr lang="en-US" sz="2400" dirty="0">
                <a:solidFill>
                  <a:srgbClr val="FF0000"/>
                </a:solidFill>
              </a:rPr>
              <a:t>i</a:t>
            </a:r>
            <a:r>
              <a:rPr lang="en-US" sz="2400" dirty="0" smtClean="0">
                <a:solidFill>
                  <a:srgbClr val="FF0000"/>
                </a:solidFill>
              </a:rPr>
              <a:t>):  Additional controls to prevent imports of HW</a:t>
            </a:r>
            <a:endParaRPr lang="en-US" sz="2400" dirty="0"/>
          </a:p>
        </p:txBody>
      </p:sp>
      <p:sp>
        <p:nvSpPr>
          <p:cNvPr id="6" name="Content Placeholder 2"/>
          <p:cNvSpPr txBox="1">
            <a:spLocks/>
          </p:cNvSpPr>
          <p:nvPr/>
        </p:nvSpPr>
        <p:spPr>
          <a:xfrm>
            <a:off x="685800" y="1524000"/>
            <a:ext cx="7772400" cy="5105400"/>
          </a:xfrm>
          <a:prstGeom prst="rect">
            <a:avLst/>
          </a:prstGeom>
        </p:spPr>
        <p:txBody>
          <a:bodyPr vert="horz">
            <a:normAutofit fontScale="925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pPr>
            <a:r>
              <a:rPr lang="en-US" sz="2200" dirty="0" smtClean="0"/>
              <a:t>Large quantities of waste / used oil coming through ports like JNPT and Cochin under the garb of RPO and other nomenclatures</a:t>
            </a:r>
          </a:p>
          <a:p>
            <a:pPr>
              <a:spcBef>
                <a:spcPts val="1200"/>
              </a:spcBef>
            </a:pPr>
            <a:r>
              <a:rPr lang="en-US" sz="2200" dirty="0" smtClean="0"/>
              <a:t>Consignments are priced extremely low and move from country to country and often picked up from high sea by Indian importers</a:t>
            </a:r>
          </a:p>
          <a:p>
            <a:pPr>
              <a:spcBef>
                <a:spcPts val="1200"/>
              </a:spcBef>
            </a:pPr>
            <a:r>
              <a:rPr lang="en-US" sz="2200" dirty="0" smtClean="0"/>
              <a:t>These are then allegedly used for adulteration under the cover of recycling</a:t>
            </a:r>
          </a:p>
          <a:p>
            <a:pPr>
              <a:spcBef>
                <a:spcPts val="1200"/>
              </a:spcBef>
            </a:pPr>
            <a:r>
              <a:rPr lang="en-US" sz="2200" dirty="0" smtClean="0"/>
              <a:t>ICD Ahmedabad impounded 106.4 MT of waste oil in August 2006</a:t>
            </a:r>
          </a:p>
          <a:p>
            <a:pPr>
              <a:spcBef>
                <a:spcPts val="1200"/>
              </a:spcBef>
            </a:pPr>
            <a:r>
              <a:rPr lang="en-US" sz="2200" dirty="0" smtClean="0"/>
              <a:t>Wastes lead acid batteries were found illegally imported through Cochin Port</a:t>
            </a:r>
          </a:p>
          <a:p>
            <a:pPr>
              <a:spcBef>
                <a:spcPts val="1200"/>
              </a:spcBef>
            </a:pPr>
            <a:r>
              <a:rPr lang="en-US" sz="2200" dirty="0" smtClean="0"/>
              <a:t>E-waste is the new illegally import flooding this country. The SC directed CPCB to make random checks.</a:t>
            </a:r>
          </a:p>
          <a:p>
            <a:pPr>
              <a:spcBef>
                <a:spcPts val="1200"/>
              </a:spcBef>
            </a:pPr>
            <a:r>
              <a:rPr lang="en-US" sz="2200" dirty="0" smtClean="0"/>
              <a:t>No inventories of waste imported</a:t>
            </a:r>
          </a:p>
          <a:p>
            <a:pPr>
              <a:spcBef>
                <a:spcPts val="1200"/>
              </a:spcBef>
            </a:pPr>
            <a:r>
              <a:rPr lang="en-US" sz="2200" dirty="0" smtClean="0"/>
              <a:t>Amendments in Custom Act and changes in EXIM Policy required</a:t>
            </a:r>
          </a:p>
          <a:p>
            <a:endParaRPr lang="en-US" sz="2000" dirty="0"/>
          </a:p>
        </p:txBody>
      </p:sp>
    </p:spTree>
    <p:extLst>
      <p:ext uri="{BB962C8B-B14F-4D97-AF65-F5344CB8AC3E}">
        <p14:creationId xmlns:p14="http://schemas.microsoft.com/office/powerpoint/2010/main" val="908244457"/>
      </p:ext>
    </p:extLst>
  </p:cSld>
  <p:clrMapOvr>
    <a:masterClrMapping/>
  </p:clrMapOvr>
  <p:transition>
    <p:blinds/>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780288"/>
          </a:xfrm>
        </p:spPr>
        <p:txBody>
          <a:bodyPr>
            <a:noAutofit/>
          </a:bodyPr>
          <a:lstStyle/>
          <a:p>
            <a:pPr algn="ctr"/>
            <a:r>
              <a:rPr lang="en-US" sz="2800" dirty="0">
                <a:solidFill>
                  <a:srgbClr val="04617B"/>
                </a:solidFill>
              </a:rPr>
              <a:t>Directions regarding </a:t>
            </a:r>
            <a:r>
              <a:rPr lang="en-US" sz="2800" dirty="0" smtClean="0">
                <a:solidFill>
                  <a:srgbClr val="04617B"/>
                </a:solidFill>
              </a:rPr>
              <a:t>Imported HW &amp; Basel Convention:</a:t>
            </a:r>
            <a:r>
              <a:rPr lang="en-US" sz="2800" dirty="0">
                <a:solidFill>
                  <a:srgbClr val="04617B"/>
                </a:solidFill>
              </a:rPr>
              <a:t/>
            </a:r>
            <a:br>
              <a:rPr lang="en-US" sz="2800" dirty="0">
                <a:solidFill>
                  <a:srgbClr val="04617B"/>
                </a:solidFill>
              </a:rPr>
            </a:br>
            <a:r>
              <a:rPr lang="en-US" sz="2400" dirty="0" smtClean="0">
                <a:solidFill>
                  <a:srgbClr val="FF0000"/>
                </a:solidFill>
              </a:rPr>
              <a:t>(ii):  Disposal of HW impounded at Ports and ICDs</a:t>
            </a:r>
            <a:endParaRPr lang="en-US" sz="24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457201" y="1981200"/>
            <a:ext cx="7739742" cy="42672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pPr>
            <a:r>
              <a:rPr lang="en-US" sz="2000" dirty="0" smtClean="0"/>
              <a:t>Consignments of waste oils lying at </a:t>
            </a:r>
            <a:r>
              <a:rPr lang="en-US" sz="2000" dirty="0" err="1" smtClean="0"/>
              <a:t>Tuticorin</a:t>
            </a:r>
            <a:r>
              <a:rPr lang="en-US" sz="2000" dirty="0" smtClean="0"/>
              <a:t> incinerated under TNPCB</a:t>
            </a:r>
          </a:p>
          <a:p>
            <a:pPr>
              <a:spcBef>
                <a:spcPts val="1200"/>
              </a:spcBef>
            </a:pPr>
            <a:r>
              <a:rPr lang="en-US" sz="2000" dirty="0" smtClean="0"/>
              <a:t>HW at ICD Bangalore sent to TSDF after solidification </a:t>
            </a:r>
          </a:p>
          <a:p>
            <a:pPr>
              <a:spcBef>
                <a:spcPts val="1200"/>
              </a:spcBef>
            </a:pPr>
            <a:r>
              <a:rPr lang="en-US" sz="2000" dirty="0" smtClean="0"/>
              <a:t>47 containers of waste oil at </a:t>
            </a:r>
            <a:r>
              <a:rPr lang="en-US" sz="2000" dirty="0" err="1" smtClean="0"/>
              <a:t>MbPT</a:t>
            </a:r>
            <a:r>
              <a:rPr lang="en-US" sz="2000" dirty="0" smtClean="0"/>
              <a:t> incinerated at TSDF </a:t>
            </a:r>
            <a:r>
              <a:rPr lang="en-US" sz="2000" dirty="0" err="1" smtClean="0"/>
              <a:t>Taloja</a:t>
            </a:r>
            <a:endParaRPr lang="en-US" sz="2000" dirty="0" smtClean="0"/>
          </a:p>
          <a:p>
            <a:pPr>
              <a:spcBef>
                <a:spcPts val="1200"/>
              </a:spcBef>
            </a:pPr>
            <a:r>
              <a:rPr lang="en-US" sz="2000" dirty="0" smtClean="0"/>
              <a:t>DPCC in association with CPCB was asked to verify HW lying at ICD </a:t>
            </a:r>
            <a:r>
              <a:rPr lang="en-US" sz="2000" dirty="0" err="1" smtClean="0"/>
              <a:t>Tuglakhabad</a:t>
            </a:r>
            <a:r>
              <a:rPr lang="en-US" sz="2000" dirty="0" smtClean="0"/>
              <a:t> and decide disposal options</a:t>
            </a:r>
          </a:p>
          <a:p>
            <a:pPr>
              <a:spcBef>
                <a:spcPts val="1200"/>
              </a:spcBef>
            </a:pPr>
            <a:r>
              <a:rPr lang="en-US" sz="2000" dirty="0" smtClean="0"/>
              <a:t>Punjab PCB in association with CPCB was asked to verify and decide in respect HW lying at Ludhiana ICD</a:t>
            </a:r>
          </a:p>
          <a:p>
            <a:pPr>
              <a:spcBef>
                <a:spcPts val="1200"/>
              </a:spcBef>
            </a:pPr>
            <a:r>
              <a:rPr lang="en-US" sz="2000" dirty="0" smtClean="0"/>
              <a:t>Commissioner of Customs, Mumbai was asked to verify and confirm the quantity of HW lying in JNPT and then decide disposal options in consultation with MPCB</a:t>
            </a:r>
          </a:p>
          <a:p>
            <a:endParaRPr lang="en-US" sz="2000" dirty="0" smtClean="0"/>
          </a:p>
          <a:p>
            <a:endParaRPr lang="en-US" sz="2000" dirty="0"/>
          </a:p>
        </p:txBody>
      </p:sp>
    </p:spTree>
    <p:extLst>
      <p:ext uri="{BB962C8B-B14F-4D97-AF65-F5344CB8AC3E}">
        <p14:creationId xmlns:p14="http://schemas.microsoft.com/office/powerpoint/2010/main" val="2159382268"/>
      </p:ext>
    </p:extLst>
  </p:cSld>
  <p:clrMapOvr>
    <a:masterClrMapping/>
  </p:clrMapOvr>
  <p:transition>
    <p:blinds/>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1618488"/>
          </a:xfrm>
        </p:spPr>
        <p:txBody>
          <a:bodyPr>
            <a:noAutofit/>
          </a:bodyPr>
          <a:lstStyle/>
          <a:p>
            <a:pPr algn="ctr"/>
            <a:r>
              <a:rPr lang="en-US" sz="2800" dirty="0">
                <a:solidFill>
                  <a:srgbClr val="04617B"/>
                </a:solidFill>
              </a:rPr>
              <a:t>Directions regarding </a:t>
            </a:r>
            <a:r>
              <a:rPr lang="en-US" sz="2800" dirty="0" smtClean="0">
                <a:solidFill>
                  <a:srgbClr val="04617B"/>
                </a:solidFill>
              </a:rPr>
              <a:t>Imported HW &amp; Basel Convention:</a:t>
            </a:r>
            <a:r>
              <a:rPr lang="en-US" sz="2800" dirty="0">
                <a:solidFill>
                  <a:srgbClr val="04617B"/>
                </a:solidFill>
              </a:rPr>
              <a:t/>
            </a:r>
            <a:br>
              <a:rPr lang="en-US" sz="2800" dirty="0">
                <a:solidFill>
                  <a:srgbClr val="04617B"/>
                </a:solidFill>
              </a:rPr>
            </a:br>
            <a:r>
              <a:rPr lang="en-US" sz="2000" dirty="0" smtClean="0">
                <a:solidFill>
                  <a:srgbClr val="FF0000"/>
                </a:solidFill>
              </a:rPr>
              <a:t>(iii):  Destruction by Incineration of 133 containers of waste oil illegally imported at JNPT ( SC Order dated 5.01.2005)</a:t>
            </a:r>
            <a:endParaRPr lang="en-US" sz="20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914399" y="1981200"/>
            <a:ext cx="7282544" cy="1360714"/>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0"/>
              </a:spcBef>
            </a:pPr>
            <a:r>
              <a:rPr lang="en-US" sz="2000" dirty="0" smtClean="0"/>
              <a:t>133 Containers moved to TSDF </a:t>
            </a:r>
            <a:r>
              <a:rPr lang="en-US" sz="2000" dirty="0" err="1" smtClean="0"/>
              <a:t>Taloja</a:t>
            </a:r>
            <a:endParaRPr lang="en-US" sz="2000" dirty="0" smtClean="0"/>
          </a:p>
          <a:p>
            <a:pPr>
              <a:spcBef>
                <a:spcPts val="0"/>
              </a:spcBef>
            </a:pPr>
            <a:r>
              <a:rPr lang="en-US" sz="2000" dirty="0" smtClean="0"/>
              <a:t>SCMC sub-committee supervised</a:t>
            </a:r>
          </a:p>
          <a:p>
            <a:pPr>
              <a:spcBef>
                <a:spcPts val="0"/>
              </a:spcBef>
            </a:pPr>
            <a:r>
              <a:rPr lang="en-US" sz="2000" dirty="0" smtClean="0"/>
              <a:t>MPCB ensured that incineration followed norms</a:t>
            </a:r>
          </a:p>
          <a:p>
            <a:pPr>
              <a:spcBef>
                <a:spcPts val="0"/>
              </a:spcBef>
            </a:pPr>
            <a:r>
              <a:rPr lang="en-US" sz="2000" dirty="0" smtClean="0"/>
              <a:t>Cost of incineration </a:t>
            </a:r>
            <a:r>
              <a:rPr lang="en-US" sz="2000" dirty="0" err="1" smtClean="0"/>
              <a:t>Rs</a:t>
            </a:r>
            <a:r>
              <a:rPr lang="en-US" sz="2000" dirty="0" smtClean="0"/>
              <a:t>. 2.86 Cr. Paid by Customs</a:t>
            </a:r>
          </a:p>
          <a:p>
            <a:pPr>
              <a:spcBef>
                <a:spcPts val="0"/>
              </a:spcBef>
            </a:pPr>
            <a:endParaRPr lang="en-US" sz="2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04" y="3429000"/>
            <a:ext cx="8527596" cy="323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888116"/>
      </p:ext>
    </p:extLst>
  </p:cSld>
  <p:clrMapOvr>
    <a:masterClrMapping/>
  </p:clrMapOvr>
  <p:transition>
    <p:blinds/>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381000"/>
            <a:ext cx="8229600" cy="1542288"/>
          </a:xfrm>
        </p:spPr>
        <p:txBody>
          <a:bodyPr>
            <a:noAutofit/>
          </a:bodyPr>
          <a:lstStyle/>
          <a:p>
            <a:pPr algn="ctr"/>
            <a:r>
              <a:rPr lang="en-US" sz="3200" dirty="0">
                <a:solidFill>
                  <a:srgbClr val="04617B"/>
                </a:solidFill>
              </a:rPr>
              <a:t>Directions regarding </a:t>
            </a:r>
            <a:r>
              <a:rPr lang="en-US" sz="3200" dirty="0" smtClean="0">
                <a:solidFill>
                  <a:srgbClr val="04617B"/>
                </a:solidFill>
              </a:rPr>
              <a:t>Imported HW &amp; Basel Convention:</a:t>
            </a:r>
            <a:r>
              <a:rPr lang="en-US" sz="3200" dirty="0">
                <a:solidFill>
                  <a:srgbClr val="04617B"/>
                </a:solidFill>
              </a:rPr>
              <a:t/>
            </a:r>
            <a:br>
              <a:rPr lang="en-US" sz="3200" dirty="0">
                <a:solidFill>
                  <a:srgbClr val="04617B"/>
                </a:solidFill>
              </a:rPr>
            </a:br>
            <a:r>
              <a:rPr lang="en-US" sz="2400" dirty="0" smtClean="0">
                <a:solidFill>
                  <a:srgbClr val="FF0000"/>
                </a:solidFill>
              </a:rPr>
              <a:t>(iv):  Directions relating to Dirty </a:t>
            </a:r>
            <a:r>
              <a:rPr lang="en-US" sz="2400" dirty="0">
                <a:solidFill>
                  <a:srgbClr val="FF0000"/>
                </a:solidFill>
              </a:rPr>
              <a:t>T</a:t>
            </a:r>
            <a:r>
              <a:rPr lang="en-US" sz="2400" dirty="0" smtClean="0">
                <a:solidFill>
                  <a:srgbClr val="FF0000"/>
                </a:solidFill>
              </a:rPr>
              <a:t>echnology </a:t>
            </a:r>
            <a:r>
              <a:rPr lang="en-US" sz="2400" dirty="0">
                <a:solidFill>
                  <a:srgbClr val="FF0000"/>
                </a:solidFill>
              </a:rPr>
              <a:t>I</a:t>
            </a:r>
            <a:r>
              <a:rPr lang="en-US" sz="2400" dirty="0" smtClean="0">
                <a:solidFill>
                  <a:srgbClr val="FF0000"/>
                </a:solidFill>
              </a:rPr>
              <a:t>mport</a:t>
            </a:r>
            <a:endParaRPr lang="en-US" sz="24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729342" y="2362200"/>
            <a:ext cx="7467601" cy="3352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pPr>
            <a:r>
              <a:rPr lang="en-US" sz="2000" dirty="0" smtClean="0"/>
              <a:t>CPCB was directed to do research and to take up the matter with </a:t>
            </a:r>
            <a:r>
              <a:rPr lang="en-US" sz="2000" dirty="0" err="1" smtClean="0"/>
              <a:t>MoEF</a:t>
            </a:r>
            <a:r>
              <a:rPr lang="en-US" sz="2000" dirty="0" smtClean="0"/>
              <a:t> for requisite regulatory measures in regard to the import of dirty technologies into the country</a:t>
            </a:r>
          </a:p>
          <a:p>
            <a:pPr>
              <a:spcBef>
                <a:spcPts val="1200"/>
              </a:spcBef>
            </a:pPr>
            <a:r>
              <a:rPr lang="en-US" sz="2000" dirty="0" smtClean="0"/>
              <a:t>SCMC is not satisfied with the routinely submitted information by CPCB relating to meetings, papers, </a:t>
            </a:r>
            <a:r>
              <a:rPr lang="en-US" sz="2000" dirty="0" err="1" smtClean="0"/>
              <a:t>etc</a:t>
            </a:r>
            <a:r>
              <a:rPr lang="en-US" sz="2000" dirty="0" smtClean="0"/>
              <a:t> as fulfillment of the directions</a:t>
            </a:r>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886661681"/>
      </p:ext>
    </p:extLst>
  </p:cSld>
  <p:clrMapOvr>
    <a:masterClrMapping/>
  </p:clrMapOvr>
  <p:transition>
    <p:blinds/>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685800"/>
            <a:ext cx="8229600" cy="1313688"/>
          </a:xfrm>
        </p:spPr>
        <p:txBody>
          <a:bodyPr>
            <a:noAutofit/>
          </a:bodyPr>
          <a:lstStyle/>
          <a:p>
            <a:pPr algn="ctr"/>
            <a:r>
              <a:rPr lang="en-US" sz="2800" dirty="0">
                <a:solidFill>
                  <a:srgbClr val="04617B"/>
                </a:solidFill>
              </a:rPr>
              <a:t>Directions </a:t>
            </a:r>
            <a:r>
              <a:rPr lang="en-US" sz="2800" dirty="0" smtClean="0">
                <a:solidFill>
                  <a:srgbClr val="04617B"/>
                </a:solidFill>
              </a:rPr>
              <a:t>relating to further amendments to existing laws and statues:</a:t>
            </a:r>
            <a:r>
              <a:rPr lang="en-US" sz="2800" dirty="0">
                <a:solidFill>
                  <a:srgbClr val="04617B"/>
                </a:solidFill>
              </a:rPr>
              <a:t/>
            </a:r>
            <a:br>
              <a:rPr lang="en-US" sz="2800" dirty="0">
                <a:solidFill>
                  <a:srgbClr val="04617B"/>
                </a:solidFill>
              </a:rPr>
            </a:br>
            <a:r>
              <a:rPr lang="en-US" sz="2400" dirty="0" smtClean="0">
                <a:solidFill>
                  <a:srgbClr val="FF0000"/>
                </a:solidFill>
              </a:rPr>
              <a:t>Amendments to HW Rules, 89</a:t>
            </a:r>
            <a:endParaRPr lang="en-US" sz="24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609600" y="2133600"/>
            <a:ext cx="7924800" cy="4343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000" dirty="0" err="1" smtClean="0"/>
              <a:t>MoEF</a:t>
            </a:r>
            <a:r>
              <a:rPr lang="en-US" sz="2000" dirty="0" smtClean="0"/>
              <a:t> complied </a:t>
            </a:r>
          </a:p>
          <a:p>
            <a:pPr>
              <a:spcBef>
                <a:spcPts val="1200"/>
              </a:spcBef>
            </a:pPr>
            <a:r>
              <a:rPr lang="en-US" sz="2000" dirty="0" smtClean="0"/>
              <a:t>Ministry of </a:t>
            </a:r>
            <a:r>
              <a:rPr lang="en-US" sz="2000" dirty="0" err="1"/>
              <a:t>L</a:t>
            </a:r>
            <a:r>
              <a:rPr lang="en-US" sz="2000" dirty="0" err="1" smtClean="0"/>
              <a:t>abour</a:t>
            </a:r>
            <a:r>
              <a:rPr lang="en-US" sz="2000" dirty="0" smtClean="0"/>
              <a:t> and Ministry of Industry was asked to set up special Committee to examine the problems of workers in HW units in terms of their occupational hazards, health and compensation. This was complied.</a:t>
            </a:r>
          </a:p>
          <a:p>
            <a:r>
              <a:rPr lang="en-US" sz="2000" dirty="0" smtClean="0"/>
              <a:t>Recommendations of the Special Committee not implemented by authorities</a:t>
            </a:r>
          </a:p>
          <a:p>
            <a:r>
              <a:rPr lang="en-US" sz="2000" dirty="0" smtClean="0"/>
              <a:t>Nether have any provisions being incorporated in the amendments of HW Rules even though this was specifically requested by the Special Committee</a:t>
            </a:r>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2789593305"/>
      </p:ext>
    </p:extLst>
  </p:cSld>
  <p:clrMapOvr>
    <a:masterClrMapping/>
  </p:clrMapOvr>
  <p:transition>
    <p:blinds/>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152400"/>
            <a:ext cx="8229600" cy="1295400"/>
          </a:xfrm>
        </p:spPr>
        <p:txBody>
          <a:bodyPr>
            <a:noAutofit/>
          </a:bodyPr>
          <a:lstStyle/>
          <a:p>
            <a:pPr algn="ctr"/>
            <a:r>
              <a:rPr lang="en-US" sz="2800" dirty="0" smtClean="0">
                <a:solidFill>
                  <a:srgbClr val="04617B"/>
                </a:solidFill>
              </a:rPr>
              <a:t>Costs of implementing SC Order as received from AP, Maharashtra, Kerala, Gujarat &amp; Other States:</a:t>
            </a:r>
            <a:endParaRPr lang="en-US" sz="20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729342" y="1447800"/>
            <a:ext cx="8109858" cy="990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dirty="0" err="1" smtClean="0"/>
              <a:t>Rs</a:t>
            </a:r>
            <a:r>
              <a:rPr lang="en-US" sz="2000" dirty="0" smtClean="0"/>
              <a:t>. 1144 Cr. spent by various bodies in carrying out the various directions and committed for approved projects pursuant to the order </a:t>
            </a:r>
          </a:p>
          <a:p>
            <a:endParaRPr lang="en-US" sz="2000" dirty="0" smtClean="0"/>
          </a:p>
          <a:p>
            <a:endParaRPr lang="en-US"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71" y="2286000"/>
            <a:ext cx="4419600" cy="430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57" y="2286000"/>
            <a:ext cx="394926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472280"/>
      </p:ext>
    </p:extLst>
  </p:cSld>
  <p:clrMapOvr>
    <a:masterClrMapping/>
  </p:clrMapOvr>
  <p:transition>
    <p:blinds/>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685800"/>
            <a:ext cx="8229600" cy="914400"/>
          </a:xfrm>
        </p:spPr>
        <p:txBody>
          <a:bodyPr>
            <a:noAutofit/>
          </a:bodyPr>
          <a:lstStyle/>
          <a:p>
            <a:pPr algn="ctr"/>
            <a:r>
              <a:rPr lang="en-US" sz="2800" dirty="0" smtClean="0">
                <a:solidFill>
                  <a:srgbClr val="04617B"/>
                </a:solidFill>
              </a:rPr>
              <a:t>Performance Index of Various States in Implementing the Court’s Directions</a:t>
            </a:r>
            <a:r>
              <a:rPr lang="en-US" sz="2000" dirty="0" smtClean="0">
                <a:solidFill>
                  <a:srgbClr val="FF0000"/>
                </a:solidFill>
              </a:rPr>
              <a:t> : </a:t>
            </a:r>
            <a:br>
              <a:rPr lang="en-US" sz="2000" dirty="0" smtClean="0">
                <a:solidFill>
                  <a:srgbClr val="FF0000"/>
                </a:solidFill>
              </a:rPr>
            </a:br>
            <a:r>
              <a:rPr lang="en-US" sz="2400" dirty="0" smtClean="0">
                <a:solidFill>
                  <a:srgbClr val="FF0000"/>
                </a:solidFill>
              </a:rPr>
              <a:t>Rating of the States</a:t>
            </a:r>
            <a:endParaRPr lang="en-US" sz="2400" dirty="0"/>
          </a:p>
        </p:txBody>
      </p:sp>
      <p:sp>
        <p:nvSpPr>
          <p:cNvPr id="6" name="Content Placeholder 2"/>
          <p:cNvSpPr txBox="1">
            <a:spLocks/>
          </p:cNvSpPr>
          <p:nvPr/>
        </p:nvSpPr>
        <p:spPr>
          <a:xfrm>
            <a:off x="914400" y="16764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42" y="1905000"/>
            <a:ext cx="810985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141039"/>
      </p:ext>
    </p:extLst>
  </p:cSld>
  <p:clrMapOvr>
    <a:masterClrMapping/>
  </p:clrMapOvr>
  <p:transition>
    <p:blinds/>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819912"/>
            <a:ext cx="8229600" cy="932688"/>
          </a:xfrm>
        </p:spPr>
        <p:txBody>
          <a:bodyPr>
            <a:noAutofit/>
          </a:bodyPr>
          <a:lstStyle/>
          <a:p>
            <a:pPr algn="ctr"/>
            <a:r>
              <a:rPr lang="en-US" sz="2800" dirty="0" smtClean="0">
                <a:solidFill>
                  <a:srgbClr val="04617B"/>
                </a:solidFill>
              </a:rPr>
              <a:t>Performance Index of Various States in Implementing the Court’s Directions</a:t>
            </a:r>
            <a:r>
              <a:rPr lang="en-US" sz="2000" dirty="0" smtClean="0">
                <a:solidFill>
                  <a:srgbClr val="FF0000"/>
                </a:solidFill>
              </a:rPr>
              <a:t> : </a:t>
            </a:r>
            <a:br>
              <a:rPr lang="en-US" sz="2000" dirty="0" smtClean="0">
                <a:solidFill>
                  <a:srgbClr val="FF0000"/>
                </a:solidFill>
              </a:rPr>
            </a:br>
            <a:r>
              <a:rPr lang="en-US" sz="2400" dirty="0" smtClean="0">
                <a:solidFill>
                  <a:srgbClr val="FF0000"/>
                </a:solidFill>
              </a:rPr>
              <a:t>Rating of the States</a:t>
            </a:r>
            <a:endParaRPr lang="en-US" sz="24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534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81943"/>
            <a:ext cx="8534400" cy="399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087151"/>
      </p:ext>
    </p:extLst>
  </p:cSld>
  <p:clrMapOvr>
    <a:masterClrMapping/>
  </p:clrMapOvr>
  <p:transition>
    <p:blind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04088"/>
            <a:ext cx="8001000" cy="667512"/>
          </a:xfrm>
        </p:spPr>
        <p:txBody>
          <a:bodyPr vert="horz" anchor="b">
            <a:normAutofit/>
          </a:bodyPr>
          <a:lstStyle/>
          <a:p>
            <a:r>
              <a:rPr lang="en-US" b="1" dirty="0" err="1"/>
              <a:t>ToR</a:t>
            </a:r>
            <a:r>
              <a:rPr lang="en-US" b="1" dirty="0"/>
              <a:t> of Menon Committee</a:t>
            </a:r>
          </a:p>
        </p:txBody>
      </p:sp>
      <p:sp>
        <p:nvSpPr>
          <p:cNvPr id="3" name="Content Placeholder 2"/>
          <p:cNvSpPr>
            <a:spLocks noGrp="1"/>
          </p:cNvSpPr>
          <p:nvPr>
            <p:ph sz="quarter" idx="1"/>
          </p:nvPr>
        </p:nvSpPr>
        <p:spPr>
          <a:xfrm>
            <a:off x="457200" y="1524000"/>
            <a:ext cx="8229600" cy="4800600"/>
          </a:xfrm>
        </p:spPr>
        <p:txBody>
          <a:bodyPr/>
          <a:lstStyle/>
          <a:p>
            <a:pPr>
              <a:spcBef>
                <a:spcPts val="1200"/>
              </a:spcBef>
            </a:pPr>
            <a:r>
              <a:rPr lang="en-US" dirty="0" smtClean="0"/>
              <a:t>Criteria for designation of areas for locating HW units</a:t>
            </a:r>
          </a:p>
          <a:p>
            <a:pPr>
              <a:spcBef>
                <a:spcPts val="1200"/>
              </a:spcBef>
            </a:pPr>
            <a:r>
              <a:rPr lang="en-US" dirty="0" smtClean="0"/>
              <a:t>Procedures for grant of authorizations by SPCB</a:t>
            </a:r>
          </a:p>
          <a:p>
            <a:pPr>
              <a:spcBef>
                <a:spcPts val="1200"/>
              </a:spcBef>
            </a:pPr>
            <a:r>
              <a:rPr lang="en-US" dirty="0" smtClean="0"/>
              <a:t>Mechanism for publication of inventory</a:t>
            </a:r>
          </a:p>
          <a:p>
            <a:pPr>
              <a:spcBef>
                <a:spcPts val="1200"/>
              </a:spcBef>
            </a:pPr>
            <a:r>
              <a:rPr lang="en-US" dirty="0" smtClean="0"/>
              <a:t>Framework for reducing risks to environment and public health</a:t>
            </a:r>
          </a:p>
          <a:p>
            <a:pPr>
              <a:spcBef>
                <a:spcPts val="1200"/>
              </a:spcBef>
            </a:pPr>
            <a:r>
              <a:rPr lang="en-US" dirty="0" smtClean="0"/>
              <a:t>Mechanism for safe disposal or re-export of HW lying at Ports in India </a:t>
            </a:r>
          </a:p>
          <a:p>
            <a:pPr>
              <a:spcBef>
                <a:spcPts val="1200"/>
              </a:spcBef>
            </a:pPr>
            <a:r>
              <a:rPr lang="en-US" dirty="0" smtClean="0"/>
              <a:t>Decontamination of ships before braking</a:t>
            </a:r>
          </a:p>
          <a:p>
            <a:pPr>
              <a:spcBef>
                <a:spcPts val="1200"/>
              </a:spcBef>
            </a:pPr>
            <a:endParaRPr lang="en-US" dirty="0" smtClean="0"/>
          </a:p>
          <a:p>
            <a:pPr marL="0" indent="0">
              <a:spcBef>
                <a:spcPts val="1200"/>
              </a:spcBef>
              <a:buNone/>
            </a:pPr>
            <a:endParaRPr lang="en-US" dirty="0" smtClean="0"/>
          </a:p>
          <a:p>
            <a:pPr>
              <a:spcBef>
                <a:spcPts val="1200"/>
              </a:spcBef>
            </a:pPr>
            <a:endParaRPr lang="en-US" dirty="0" smtClean="0"/>
          </a:p>
          <a:p>
            <a:pPr>
              <a:spcBef>
                <a:spcPts val="1200"/>
              </a:spcBef>
            </a:pPr>
            <a:endParaRPr lang="en-US" dirty="0" smtClean="0"/>
          </a:p>
          <a:p>
            <a:pPr>
              <a:spcBef>
                <a:spcPts val="1200"/>
              </a:spcBef>
            </a:pPr>
            <a:endParaRPr lang="en-US" dirty="0"/>
          </a:p>
          <a:p>
            <a:endParaRPr lang="en-US" dirty="0"/>
          </a:p>
        </p:txBody>
      </p:sp>
    </p:spTree>
    <p:extLst>
      <p:ext uri="{BB962C8B-B14F-4D97-AF65-F5344CB8AC3E}">
        <p14:creationId xmlns:p14="http://schemas.microsoft.com/office/powerpoint/2010/main" val="1220761676"/>
      </p:ext>
    </p:extLst>
  </p:cSld>
  <p:clrMapOvr>
    <a:masterClrMapping/>
  </p:clrMapOvr>
  <p:transition>
    <p:blinds/>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228600"/>
            <a:ext cx="8229600" cy="1295400"/>
          </a:xfrm>
        </p:spPr>
        <p:txBody>
          <a:bodyPr>
            <a:noAutofit/>
          </a:bodyPr>
          <a:lstStyle/>
          <a:p>
            <a:pPr algn="ctr"/>
            <a:r>
              <a:rPr lang="en-US" sz="2800" dirty="0" smtClean="0">
                <a:solidFill>
                  <a:srgbClr val="04617B"/>
                </a:solidFill>
              </a:rPr>
              <a:t>Performance Index of Various States in Implementing the Court’s Directions</a:t>
            </a:r>
            <a:r>
              <a:rPr lang="en-US" sz="2000" dirty="0" smtClean="0">
                <a:solidFill>
                  <a:srgbClr val="FF0000"/>
                </a:solidFill>
              </a:rPr>
              <a:t> </a:t>
            </a:r>
            <a:r>
              <a:rPr lang="en-US" sz="2400" dirty="0" smtClean="0">
                <a:solidFill>
                  <a:srgbClr val="FF0000"/>
                </a:solidFill>
              </a:rPr>
              <a:t>: </a:t>
            </a:r>
            <a:br>
              <a:rPr lang="en-US" sz="2400" dirty="0" smtClean="0">
                <a:solidFill>
                  <a:srgbClr val="FF0000"/>
                </a:solidFill>
              </a:rPr>
            </a:br>
            <a:r>
              <a:rPr lang="en-US" sz="2400" dirty="0" smtClean="0">
                <a:solidFill>
                  <a:srgbClr val="FF0000"/>
                </a:solidFill>
              </a:rPr>
              <a:t>Rating of the States</a:t>
            </a:r>
            <a:endParaRPr lang="en-US" sz="24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53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19400"/>
            <a:ext cx="8534400" cy="373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818758"/>
      </p:ext>
    </p:extLst>
  </p:cSld>
  <p:clrMapOvr>
    <a:masterClrMapping/>
  </p:clrMapOvr>
  <p:transition>
    <p:blinds/>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474529" cy="1008888"/>
          </a:xfrm>
        </p:spPr>
        <p:txBody>
          <a:bodyPr>
            <a:noAutofit/>
          </a:bodyPr>
          <a:lstStyle/>
          <a:p>
            <a:pPr algn="ctr"/>
            <a:r>
              <a:rPr lang="en-US" sz="4000" dirty="0" smtClean="0">
                <a:solidFill>
                  <a:srgbClr val="04617B"/>
                </a:solidFill>
              </a:rPr>
              <a:t>Conclusion </a:t>
            </a:r>
            <a:r>
              <a:rPr lang="en-US" sz="3600" dirty="0" smtClean="0">
                <a:solidFill>
                  <a:srgbClr val="04617B"/>
                </a:solidFill>
              </a:rPr>
              <a:t/>
            </a:r>
            <a:br>
              <a:rPr lang="en-US" sz="3600" dirty="0" smtClean="0">
                <a:solidFill>
                  <a:srgbClr val="04617B"/>
                </a:solidFill>
              </a:rPr>
            </a:br>
            <a:r>
              <a:rPr lang="en-US" sz="2800" dirty="0" smtClean="0">
                <a:solidFill>
                  <a:srgbClr val="FF0000"/>
                </a:solidFill>
              </a:rPr>
              <a:t>Achievable vision for effective &amp; total management of HW</a:t>
            </a:r>
            <a:endParaRPr lang="en-US" sz="28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767442" y="2057400"/>
            <a:ext cx="7576458" cy="2895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pPr>
            <a:r>
              <a:rPr lang="en-US" sz="2400" dirty="0" smtClean="0"/>
              <a:t>The SC Order dated 14.10.2003 has not disposed of the petition</a:t>
            </a:r>
          </a:p>
          <a:p>
            <a:pPr>
              <a:spcBef>
                <a:spcPts val="1200"/>
              </a:spcBef>
            </a:pPr>
            <a:r>
              <a:rPr lang="en-US" sz="2400" dirty="0" smtClean="0"/>
              <a:t>The Court was aware that the problems relating to HWM within the country were quite complex</a:t>
            </a:r>
          </a:p>
          <a:p>
            <a:pPr>
              <a:spcBef>
                <a:spcPts val="1200"/>
              </a:spcBef>
            </a:pPr>
            <a:r>
              <a:rPr lang="en-US" sz="2400" dirty="0" smtClean="0"/>
              <a:t>There were several problems still to be resolved with regard to import of HW</a:t>
            </a:r>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2854799569"/>
      </p:ext>
    </p:extLst>
  </p:cSld>
  <p:clrMapOvr>
    <a:masterClrMapping/>
  </p:clrMapOvr>
  <p:transition>
    <p:blinds/>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474529" cy="1008888"/>
          </a:xfrm>
        </p:spPr>
        <p:txBody>
          <a:bodyPr>
            <a:noAutofit/>
          </a:bodyPr>
          <a:lstStyle/>
          <a:p>
            <a:pPr algn="ctr"/>
            <a:r>
              <a:rPr lang="en-US" sz="4000" dirty="0" smtClean="0">
                <a:solidFill>
                  <a:srgbClr val="04617B"/>
                </a:solidFill>
              </a:rPr>
              <a:t>Conclusion </a:t>
            </a:r>
            <a:r>
              <a:rPr lang="en-US" sz="3600" dirty="0" smtClean="0">
                <a:solidFill>
                  <a:srgbClr val="04617B"/>
                </a:solidFill>
              </a:rPr>
              <a:t/>
            </a:r>
            <a:br>
              <a:rPr lang="en-US" sz="3600" dirty="0" smtClean="0">
                <a:solidFill>
                  <a:srgbClr val="04617B"/>
                </a:solidFill>
              </a:rPr>
            </a:br>
            <a:r>
              <a:rPr lang="en-US" sz="2800" dirty="0" smtClean="0">
                <a:solidFill>
                  <a:srgbClr val="FF0000"/>
                </a:solidFill>
              </a:rPr>
              <a:t>Achievable vision for effective &amp; total management of HW</a:t>
            </a:r>
            <a:endParaRPr lang="en-US" sz="28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729342" y="1752600"/>
            <a:ext cx="7576458" cy="4876800"/>
          </a:xfrm>
          <a:prstGeom prst="rect">
            <a:avLst/>
          </a:prstGeom>
        </p:spPr>
        <p:txBody>
          <a:bodyPr vert="horz">
            <a:normAutofit fontScale="92500"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Considering the gravity of the scenario depicted by the Menon Committee the Court passed a comprehensive order  keeping a holistic picture in view which required authorities concerned to :</a:t>
            </a:r>
          </a:p>
          <a:p>
            <a:pPr marL="736092" lvl="1" indent="-342900">
              <a:buFont typeface="+mj-lt"/>
              <a:buAutoNum type="alphaLcParenR"/>
            </a:pPr>
            <a:r>
              <a:rPr lang="en-US" dirty="0" smtClean="0"/>
              <a:t>Finalize the data available on HW generation within the country and have it posted on public media</a:t>
            </a:r>
          </a:p>
          <a:p>
            <a:pPr marL="736092" lvl="1" indent="-342900">
              <a:buFont typeface="+mj-lt"/>
              <a:buAutoNum type="alphaLcParenR"/>
            </a:pPr>
            <a:r>
              <a:rPr lang="en-US" dirty="0" smtClean="0"/>
              <a:t>Ensure clean up of illegal HW dumps </a:t>
            </a:r>
          </a:p>
          <a:p>
            <a:pPr marL="736092" lvl="1" indent="-342900">
              <a:buFont typeface="+mj-lt"/>
              <a:buAutoNum type="alphaLcParenR"/>
            </a:pPr>
            <a:r>
              <a:rPr lang="en-US" dirty="0" smtClean="0"/>
              <a:t>Ensure that conventional scientific solutions like SLF and incinerators are installed and operated as per norms</a:t>
            </a:r>
          </a:p>
          <a:p>
            <a:pPr marL="736092" lvl="1" indent="-342900">
              <a:buFont typeface="+mj-lt"/>
              <a:buAutoNum type="alphaLcParenR"/>
            </a:pPr>
            <a:r>
              <a:rPr lang="en-US" dirty="0" smtClean="0"/>
              <a:t> Prepare policy on HW and landfills which assume reduction in generation of HW including wastes from abroad</a:t>
            </a:r>
          </a:p>
          <a:p>
            <a:pPr marL="736092" lvl="1" indent="-342900">
              <a:buFont typeface="+mj-lt"/>
              <a:buAutoNum type="alphaLcParenR"/>
            </a:pPr>
            <a:r>
              <a:rPr lang="en-US" dirty="0" smtClean="0"/>
              <a:t>Ensure citizen’s and community participation in HWM</a:t>
            </a:r>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2493358161"/>
      </p:ext>
    </p:extLst>
  </p:cSld>
  <p:clrMapOvr>
    <a:masterClrMapping/>
  </p:clrMapOvr>
  <p:transition>
    <p:blinds/>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474529" cy="1008888"/>
          </a:xfrm>
        </p:spPr>
        <p:txBody>
          <a:bodyPr>
            <a:noAutofit/>
          </a:bodyPr>
          <a:lstStyle/>
          <a:p>
            <a:pPr algn="ctr"/>
            <a:r>
              <a:rPr lang="en-US" sz="4000" dirty="0" smtClean="0">
                <a:solidFill>
                  <a:srgbClr val="04617B"/>
                </a:solidFill>
              </a:rPr>
              <a:t>Conclusion </a:t>
            </a:r>
            <a:r>
              <a:rPr lang="en-US" sz="3600" dirty="0" smtClean="0">
                <a:solidFill>
                  <a:srgbClr val="04617B"/>
                </a:solidFill>
              </a:rPr>
              <a:t/>
            </a:r>
            <a:br>
              <a:rPr lang="en-US" sz="3600" dirty="0" smtClean="0">
                <a:solidFill>
                  <a:srgbClr val="04617B"/>
                </a:solidFill>
              </a:rPr>
            </a:br>
            <a:r>
              <a:rPr lang="en-US" sz="2800" dirty="0" smtClean="0">
                <a:solidFill>
                  <a:srgbClr val="FF0000"/>
                </a:solidFill>
              </a:rPr>
              <a:t>Achievable vision for effective &amp; total management of HW</a:t>
            </a:r>
            <a:endParaRPr lang="en-US" sz="28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729342" y="1752600"/>
            <a:ext cx="7728858" cy="49530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pPr>
            <a:r>
              <a:rPr lang="en-US" sz="2400" dirty="0" smtClean="0"/>
              <a:t>The Court came to conclusion that the most important authorities in the scheme of things were the SPCBs which had to be strengthened considerably in terms of adequate and qualified manpower and infrastructure. SCMC was set up to ensure that the systems for this scheme were up and running.</a:t>
            </a:r>
          </a:p>
          <a:p>
            <a:pPr>
              <a:spcBef>
                <a:spcPts val="1200"/>
              </a:spcBef>
            </a:pPr>
            <a:r>
              <a:rPr lang="en-US" sz="2400" dirty="0" smtClean="0"/>
              <a:t>The picture that emerges from this report is not satisfactory</a:t>
            </a:r>
          </a:p>
          <a:p>
            <a:pPr>
              <a:spcBef>
                <a:spcPts val="1200"/>
              </a:spcBef>
            </a:pPr>
            <a:r>
              <a:rPr lang="en-US" sz="2400" dirty="0" smtClean="0"/>
              <a:t>Outstanding and impressive work has been done by few players, but many are still far behind</a:t>
            </a:r>
          </a:p>
          <a:p>
            <a:endParaRPr lang="en-US" sz="2400" dirty="0" smtClean="0"/>
          </a:p>
          <a:p>
            <a:endParaRPr lang="en-US" sz="2400" dirty="0" smtClean="0"/>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184516508"/>
      </p:ext>
    </p:extLst>
  </p:cSld>
  <p:clrMapOvr>
    <a:masterClrMapping/>
  </p:clrMapOvr>
  <p:transition>
    <p:blinds/>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474529" cy="1008888"/>
          </a:xfrm>
        </p:spPr>
        <p:txBody>
          <a:bodyPr>
            <a:noAutofit/>
          </a:bodyPr>
          <a:lstStyle/>
          <a:p>
            <a:pPr algn="ctr"/>
            <a:r>
              <a:rPr lang="en-US" sz="4000" dirty="0" smtClean="0">
                <a:solidFill>
                  <a:srgbClr val="04617B"/>
                </a:solidFill>
              </a:rPr>
              <a:t>Conclusion </a:t>
            </a:r>
            <a:r>
              <a:rPr lang="en-US" sz="3600" dirty="0" smtClean="0">
                <a:solidFill>
                  <a:srgbClr val="04617B"/>
                </a:solidFill>
              </a:rPr>
              <a:t/>
            </a:r>
            <a:br>
              <a:rPr lang="en-US" sz="3600" dirty="0" smtClean="0">
                <a:solidFill>
                  <a:srgbClr val="04617B"/>
                </a:solidFill>
              </a:rPr>
            </a:br>
            <a:r>
              <a:rPr lang="en-US" sz="2800" dirty="0" smtClean="0">
                <a:solidFill>
                  <a:srgbClr val="FF0000"/>
                </a:solidFill>
              </a:rPr>
              <a:t>Achievable vision for effective &amp; total management of HW</a:t>
            </a:r>
            <a:endParaRPr lang="en-US" sz="2800"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691242" y="2057400"/>
            <a:ext cx="7728858" cy="38862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pPr>
            <a:r>
              <a:rPr lang="en-US" sz="2400" dirty="0" smtClean="0"/>
              <a:t>Successful Sates ( Gujarat, Maharashtra, AP) have demonstrated that it is possible to implement Court directions and to establish HWM system that minimizes harm to ecology.</a:t>
            </a:r>
          </a:p>
          <a:p>
            <a:pPr>
              <a:spcBef>
                <a:spcPts val="1200"/>
              </a:spcBef>
            </a:pPr>
            <a:r>
              <a:rPr lang="en-US" sz="2400" dirty="0" smtClean="0"/>
              <a:t>Resources are not the problem, as the major assets (TSDF) are created out of the demands of the </a:t>
            </a:r>
            <a:r>
              <a:rPr lang="en-US" sz="2400" i="1" dirty="0" smtClean="0"/>
              <a:t>Polluter Pays Principle </a:t>
            </a:r>
          </a:p>
          <a:p>
            <a:pPr>
              <a:spcBef>
                <a:spcPts val="1200"/>
              </a:spcBef>
            </a:pPr>
            <a:r>
              <a:rPr lang="en-US" sz="2400" dirty="0" smtClean="0"/>
              <a:t>IT tools can be intelligently and wisely used for better planning and management of HW</a:t>
            </a:r>
          </a:p>
          <a:p>
            <a:endParaRPr lang="en-US" sz="2400" dirty="0" smtClean="0"/>
          </a:p>
          <a:p>
            <a:endParaRPr lang="en-US" sz="2400" dirty="0" smtClean="0"/>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2103184247"/>
      </p:ext>
    </p:extLst>
  </p:cSld>
  <p:clrMapOvr>
    <a:masterClrMapping/>
  </p:clrMapOvr>
  <p:transition>
    <p:blinds/>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2286000"/>
            <a:ext cx="7467600" cy="1219200"/>
          </a:xfrm>
        </p:spPr>
        <p:txBody>
          <a:bodyPr>
            <a:normAutofit lnSpcReduction="10000"/>
          </a:bodyPr>
          <a:lstStyle/>
          <a:p>
            <a:pPr marL="0" indent="0">
              <a:buNone/>
            </a:pPr>
            <a:endParaRPr lang="en-IN" b="1" dirty="0" smtClean="0"/>
          </a:p>
          <a:p>
            <a:pPr marL="0" indent="0" algn="ctr">
              <a:buNone/>
            </a:pPr>
            <a:r>
              <a:rPr lang="en-IN" sz="4800" b="1" dirty="0" smtClean="0">
                <a:solidFill>
                  <a:schemeClr val="accent1">
                    <a:lumMod val="75000"/>
                  </a:schemeClr>
                </a:solidFill>
              </a:rPr>
              <a:t>Thank you..!</a:t>
            </a:r>
            <a:endParaRPr lang="en-IN" sz="4800" b="1" dirty="0">
              <a:solidFill>
                <a:schemeClr val="accent1">
                  <a:lumMod val="75000"/>
                </a:schemeClr>
              </a:solidFill>
            </a:endParaRPr>
          </a:p>
          <a:p>
            <a:endParaRPr lang="en-IN" b="1" dirty="0" smtClean="0"/>
          </a:p>
          <a:p>
            <a:endParaRPr lang="en-IN" b="1" dirty="0"/>
          </a:p>
        </p:txBody>
      </p:sp>
      <p:sp>
        <p:nvSpPr>
          <p:cNvPr id="5" name="Rectangle 4"/>
          <p:cNvSpPr/>
          <p:nvPr/>
        </p:nvSpPr>
        <p:spPr>
          <a:xfrm>
            <a:off x="2075308" y="5638800"/>
            <a:ext cx="4572000" cy="769441"/>
          </a:xfrm>
          <a:prstGeom prst="rect">
            <a:avLst/>
          </a:prstGeom>
        </p:spPr>
        <p:txBody>
          <a:bodyPr>
            <a:spAutoFit/>
          </a:bodyPr>
          <a:lstStyle/>
          <a:p>
            <a:pPr lvl="0" algn="ctr" fontAlgn="base">
              <a:spcAft>
                <a:spcPct val="0"/>
              </a:spcAft>
            </a:pPr>
            <a:r>
              <a:rPr lang="en-IN" sz="2400" b="1" dirty="0">
                <a:solidFill>
                  <a:prstClr val="black"/>
                </a:solidFill>
              </a:rPr>
              <a:t>Dr Dilip Boralkar</a:t>
            </a:r>
          </a:p>
          <a:p>
            <a:pPr lvl="0" algn="ctr" fontAlgn="base">
              <a:spcAft>
                <a:spcPct val="0"/>
              </a:spcAft>
            </a:pPr>
            <a:r>
              <a:rPr lang="en-IN" sz="2000" dirty="0">
                <a:solidFill>
                  <a:srgbClr val="2DA2BF">
                    <a:lumMod val="50000"/>
                  </a:srgbClr>
                </a:solidFill>
              </a:rPr>
              <a:t>www.boralkar.com</a:t>
            </a:r>
          </a:p>
        </p:txBody>
      </p:sp>
    </p:spTree>
    <p:extLst>
      <p:ext uri="{BB962C8B-B14F-4D97-AF65-F5344CB8AC3E}">
        <p14:creationId xmlns:p14="http://schemas.microsoft.com/office/powerpoint/2010/main" val="4213853396"/>
      </p:ext>
    </p:extLst>
  </p:cSld>
  <p:clrMapOvr>
    <a:masterClrMapping/>
  </p:clrMapOvr>
  <p:transition>
    <p:blind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04088"/>
            <a:ext cx="8001000" cy="667512"/>
          </a:xfrm>
        </p:spPr>
        <p:txBody>
          <a:bodyPr vert="horz" anchor="b">
            <a:normAutofit/>
          </a:bodyPr>
          <a:lstStyle/>
          <a:p>
            <a:r>
              <a:rPr lang="en-US" b="1" dirty="0"/>
              <a:t>Important Findings of Menon Committee</a:t>
            </a:r>
          </a:p>
        </p:txBody>
      </p:sp>
      <p:sp>
        <p:nvSpPr>
          <p:cNvPr id="3" name="Content Placeholder 2"/>
          <p:cNvSpPr>
            <a:spLocks noGrp="1"/>
          </p:cNvSpPr>
          <p:nvPr>
            <p:ph sz="quarter" idx="1"/>
          </p:nvPr>
        </p:nvSpPr>
        <p:spPr>
          <a:xfrm>
            <a:off x="457200" y="1524000"/>
            <a:ext cx="8229600" cy="4800600"/>
          </a:xfrm>
        </p:spPr>
        <p:txBody>
          <a:bodyPr/>
          <a:lstStyle/>
          <a:p>
            <a:pPr>
              <a:spcBef>
                <a:spcPts val="1200"/>
              </a:spcBef>
            </a:pPr>
            <a:r>
              <a:rPr lang="en-US" dirty="0" smtClean="0"/>
              <a:t>Management of indigenously generated HW : Closure of units, WM, changes in statute, SLF, Inventory, public information, rehabilitation, monitoring, etc. </a:t>
            </a:r>
          </a:p>
          <a:p>
            <a:pPr>
              <a:spcBef>
                <a:spcPts val="1200"/>
              </a:spcBef>
            </a:pPr>
            <a:r>
              <a:rPr lang="en-US" dirty="0" smtClean="0"/>
              <a:t>Import of HW : facilities at custom, MARPOL, obligations, Basel Convention, etc.</a:t>
            </a:r>
          </a:p>
          <a:p>
            <a:pPr>
              <a:spcBef>
                <a:spcPts val="1200"/>
              </a:spcBef>
            </a:pPr>
            <a:r>
              <a:rPr lang="en-US" dirty="0" smtClean="0"/>
              <a:t>Institutional capacity building</a:t>
            </a:r>
          </a:p>
          <a:p>
            <a:pPr>
              <a:spcBef>
                <a:spcPts val="1200"/>
              </a:spcBef>
            </a:pPr>
            <a:r>
              <a:rPr lang="en-US" dirty="0" smtClean="0"/>
              <a:t>Amendments required in laws</a:t>
            </a:r>
          </a:p>
          <a:p>
            <a:pPr>
              <a:spcBef>
                <a:spcPts val="1200"/>
              </a:spcBef>
            </a:pPr>
            <a:r>
              <a:rPr lang="en-US" dirty="0" smtClean="0"/>
              <a:t>Policy issues on HWM and worker’s health</a:t>
            </a:r>
          </a:p>
          <a:p>
            <a:pPr>
              <a:spcBef>
                <a:spcPts val="1200"/>
              </a:spcBef>
            </a:pPr>
            <a:endParaRPr lang="en-US" dirty="0" smtClean="0"/>
          </a:p>
          <a:p>
            <a:pPr marL="0" indent="0">
              <a:spcBef>
                <a:spcPts val="1200"/>
              </a:spcBef>
              <a:buNone/>
            </a:pPr>
            <a:endParaRPr lang="en-US" dirty="0" smtClean="0"/>
          </a:p>
          <a:p>
            <a:pPr>
              <a:spcBef>
                <a:spcPts val="1200"/>
              </a:spcBef>
            </a:pPr>
            <a:endParaRPr lang="en-US" dirty="0" smtClean="0"/>
          </a:p>
          <a:p>
            <a:pPr>
              <a:spcBef>
                <a:spcPts val="1200"/>
              </a:spcBef>
            </a:pPr>
            <a:endParaRPr lang="en-US" dirty="0" smtClean="0"/>
          </a:p>
          <a:p>
            <a:pPr>
              <a:spcBef>
                <a:spcPts val="1200"/>
              </a:spcBef>
            </a:pPr>
            <a:endParaRPr lang="en-US" dirty="0"/>
          </a:p>
          <a:p>
            <a:endParaRPr lang="en-US" dirty="0"/>
          </a:p>
        </p:txBody>
      </p:sp>
    </p:spTree>
    <p:extLst>
      <p:ext uri="{BB962C8B-B14F-4D97-AF65-F5344CB8AC3E}">
        <p14:creationId xmlns:p14="http://schemas.microsoft.com/office/powerpoint/2010/main" val="3348775069"/>
      </p:ext>
    </p:extLst>
  </p:cSld>
  <p:clrMapOvr>
    <a:masterClrMapping/>
  </p:clrMapOvr>
  <p:transition>
    <p:blind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1143000"/>
          </a:xfrm>
        </p:spPr>
        <p:txBody>
          <a:bodyPr vert="horz" anchor="b">
            <a:normAutofit/>
          </a:bodyPr>
          <a:lstStyle/>
          <a:p>
            <a:r>
              <a:rPr lang="en-US" b="1" dirty="0"/>
              <a:t>Acceptance of Recommendations </a:t>
            </a:r>
            <a:br>
              <a:rPr lang="en-US" b="1" dirty="0"/>
            </a:br>
            <a:r>
              <a:rPr lang="en-US" b="1" dirty="0"/>
              <a:t>of  Menon Committee</a:t>
            </a:r>
          </a:p>
        </p:txBody>
      </p:sp>
      <p:sp>
        <p:nvSpPr>
          <p:cNvPr id="3" name="Content Placeholder 2"/>
          <p:cNvSpPr>
            <a:spLocks noGrp="1"/>
          </p:cNvSpPr>
          <p:nvPr>
            <p:ph sz="quarter" idx="1"/>
          </p:nvPr>
        </p:nvSpPr>
        <p:spPr>
          <a:xfrm>
            <a:off x="457200" y="1905000"/>
            <a:ext cx="8382000" cy="4114800"/>
          </a:xfrm>
        </p:spPr>
        <p:txBody>
          <a:bodyPr>
            <a:normAutofit fontScale="25000" lnSpcReduction="20000"/>
          </a:bodyPr>
          <a:lstStyle/>
          <a:p>
            <a:pPr>
              <a:spcBef>
                <a:spcPts val="1200"/>
              </a:spcBef>
            </a:pPr>
            <a:endParaRPr lang="en-US" i="1" dirty="0" smtClean="0"/>
          </a:p>
          <a:p>
            <a:pPr>
              <a:spcBef>
                <a:spcPts val="1200"/>
              </a:spcBef>
            </a:pPr>
            <a:r>
              <a:rPr lang="en-US" sz="9600" dirty="0" smtClean="0"/>
              <a:t>The SC Accepted recommendations made by the Menon Committee &amp; issued order dated 14.10.2003</a:t>
            </a:r>
          </a:p>
          <a:p>
            <a:pPr>
              <a:spcBef>
                <a:spcPts val="1200"/>
              </a:spcBef>
            </a:pPr>
            <a:r>
              <a:rPr lang="en-US" sz="9600" dirty="0" smtClean="0"/>
              <a:t>The SC formed 10-member Committee for monitoring of compliance of its order and report quarterly. The Committee called as Supreme Court Monitoring Committee (SCMC), chaired by Dr. G. </a:t>
            </a:r>
            <a:r>
              <a:rPr lang="en-US" sz="9600" dirty="0" err="1" smtClean="0"/>
              <a:t>Thyagarajan</a:t>
            </a:r>
            <a:endParaRPr lang="en-US" sz="9600" dirty="0" smtClean="0"/>
          </a:p>
          <a:p>
            <a:pPr>
              <a:spcBef>
                <a:spcPts val="1200"/>
              </a:spcBef>
            </a:pPr>
            <a:r>
              <a:rPr lang="en-US" sz="9600" dirty="0" smtClean="0"/>
              <a:t>Committee had two nominees of the SC namely Dr. </a:t>
            </a:r>
            <a:r>
              <a:rPr lang="en-US" sz="9600" dirty="0"/>
              <a:t>Claude </a:t>
            </a:r>
            <a:r>
              <a:rPr lang="en-US" sz="9600" dirty="0" err="1" smtClean="0"/>
              <a:t>Alvares</a:t>
            </a:r>
            <a:r>
              <a:rPr lang="en-US" sz="9600" dirty="0" smtClean="0"/>
              <a:t> and </a:t>
            </a:r>
            <a:r>
              <a:rPr lang="en-US" sz="9600" dirty="0"/>
              <a:t>Dr. D.B. </a:t>
            </a:r>
            <a:r>
              <a:rPr lang="en-US" sz="9600" dirty="0" smtClean="0"/>
              <a:t>Boralkar</a:t>
            </a:r>
          </a:p>
          <a:p>
            <a:pPr>
              <a:spcBef>
                <a:spcPts val="1200"/>
              </a:spcBef>
            </a:pPr>
            <a:r>
              <a:rPr lang="en-US" sz="9600" dirty="0" smtClean="0"/>
              <a:t>The SCMC submitted its report in November, 2006 and </a:t>
            </a:r>
            <a:r>
              <a:rPr lang="en-US" sz="9600" dirty="0"/>
              <a:t>Dr. Claude </a:t>
            </a:r>
            <a:r>
              <a:rPr lang="en-US" sz="9600" dirty="0" err="1"/>
              <a:t>Alvares</a:t>
            </a:r>
            <a:r>
              <a:rPr lang="en-US" sz="9600" dirty="0"/>
              <a:t> and Dr. D.B. </a:t>
            </a:r>
            <a:r>
              <a:rPr lang="en-US" sz="9600" dirty="0" smtClean="0"/>
              <a:t>Boralkar submitted their report in March, 2007.</a:t>
            </a:r>
            <a:endParaRPr lang="en-US" sz="9600" dirty="0"/>
          </a:p>
          <a:p>
            <a:pPr>
              <a:spcBef>
                <a:spcPts val="1200"/>
              </a:spcBef>
            </a:pPr>
            <a:endParaRPr lang="en-US" i="1" dirty="0" smtClean="0"/>
          </a:p>
          <a:p>
            <a:pPr>
              <a:spcBef>
                <a:spcPts val="1200"/>
              </a:spcBef>
            </a:pPr>
            <a:endParaRPr lang="en-US" i="1" dirty="0" smtClean="0"/>
          </a:p>
          <a:p>
            <a:pPr>
              <a:spcBef>
                <a:spcPts val="1200"/>
              </a:spcBef>
            </a:pPr>
            <a:endParaRPr lang="en-US" i="1" dirty="0"/>
          </a:p>
          <a:p>
            <a:endParaRPr lang="en-US" i="1" dirty="0"/>
          </a:p>
        </p:txBody>
      </p:sp>
    </p:spTree>
    <p:extLst>
      <p:ext uri="{BB962C8B-B14F-4D97-AF65-F5344CB8AC3E}">
        <p14:creationId xmlns:p14="http://schemas.microsoft.com/office/powerpoint/2010/main" val="743117997"/>
      </p:ext>
    </p:extLst>
  </p:cSld>
  <p:clrMapOvr>
    <a:masterClrMapping/>
  </p:clrMapOvr>
  <p:transition>
    <p:blinds/>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685800"/>
          </a:xfrm>
        </p:spPr>
        <p:txBody>
          <a:bodyPr vert="horz" anchor="b">
            <a:normAutofit/>
          </a:bodyPr>
          <a:lstStyle/>
          <a:p>
            <a:r>
              <a:rPr lang="en-US" b="1" dirty="0"/>
              <a:t>Functioning of the SCMC</a:t>
            </a:r>
          </a:p>
        </p:txBody>
      </p:sp>
      <p:sp>
        <p:nvSpPr>
          <p:cNvPr id="3" name="Content Placeholder 2"/>
          <p:cNvSpPr>
            <a:spLocks noGrp="1"/>
          </p:cNvSpPr>
          <p:nvPr>
            <p:ph sz="quarter" idx="1"/>
          </p:nvPr>
        </p:nvSpPr>
        <p:spPr>
          <a:xfrm>
            <a:off x="381000" y="1828800"/>
            <a:ext cx="8382000" cy="4191000"/>
          </a:xfrm>
        </p:spPr>
        <p:txBody>
          <a:bodyPr>
            <a:normAutofit/>
          </a:bodyPr>
          <a:lstStyle/>
          <a:p>
            <a:pPr>
              <a:spcBef>
                <a:spcPts val="1200"/>
              </a:spcBef>
            </a:pPr>
            <a:r>
              <a:rPr lang="en-US" dirty="0" smtClean="0"/>
              <a:t>19 meetings across the country with focus on field visits</a:t>
            </a:r>
          </a:p>
          <a:p>
            <a:pPr>
              <a:spcBef>
                <a:spcPts val="1200"/>
              </a:spcBef>
            </a:pPr>
            <a:r>
              <a:rPr lang="en-US" dirty="0" smtClean="0"/>
              <a:t>Consultation with public and HW generators</a:t>
            </a:r>
          </a:p>
          <a:p>
            <a:pPr>
              <a:spcBef>
                <a:spcPts val="1200"/>
              </a:spcBef>
            </a:pPr>
            <a:r>
              <a:rPr lang="en-US" dirty="0" smtClean="0"/>
              <a:t>Special meeting with all SPCBs, CPCB and </a:t>
            </a:r>
            <a:r>
              <a:rPr lang="en-US" dirty="0" err="1" smtClean="0"/>
              <a:t>MoEF</a:t>
            </a:r>
            <a:endParaRPr lang="en-US" dirty="0" smtClean="0"/>
          </a:p>
          <a:p>
            <a:pPr>
              <a:spcBef>
                <a:spcPts val="1200"/>
              </a:spcBef>
            </a:pPr>
            <a:r>
              <a:rPr lang="en-US" dirty="0" err="1" smtClean="0"/>
              <a:t>Categorisation</a:t>
            </a:r>
            <a:r>
              <a:rPr lang="en-US" dirty="0" smtClean="0"/>
              <a:t> of States/UTs (&gt; 100000, 1000-100000, and &lt; 1000)</a:t>
            </a:r>
          </a:p>
          <a:p>
            <a:pPr>
              <a:spcBef>
                <a:spcPts val="1200"/>
              </a:spcBef>
            </a:pPr>
            <a:r>
              <a:rPr lang="en-US" dirty="0" smtClean="0"/>
              <a:t>Sub Committees of SCMC</a:t>
            </a:r>
          </a:p>
          <a:p>
            <a:pPr>
              <a:spcBef>
                <a:spcPts val="1200"/>
              </a:spcBef>
            </a:pPr>
            <a:r>
              <a:rPr lang="en-US" dirty="0" smtClean="0"/>
              <a:t>Local Area Environment Committees (LAECs)</a:t>
            </a:r>
          </a:p>
          <a:p>
            <a:pPr>
              <a:spcBef>
                <a:spcPts val="1200"/>
              </a:spcBef>
            </a:pPr>
            <a:endParaRPr lang="en-US" i="1" dirty="0" smtClean="0"/>
          </a:p>
          <a:p>
            <a:pPr>
              <a:spcBef>
                <a:spcPts val="1200"/>
              </a:spcBef>
            </a:pPr>
            <a:endParaRPr lang="en-US" i="1" dirty="0" smtClean="0"/>
          </a:p>
          <a:p>
            <a:pPr>
              <a:spcBef>
                <a:spcPts val="1200"/>
              </a:spcBef>
            </a:pPr>
            <a:endParaRPr lang="en-US" i="1" dirty="0"/>
          </a:p>
          <a:p>
            <a:endParaRPr lang="en-US" i="1" dirty="0"/>
          </a:p>
        </p:txBody>
      </p:sp>
    </p:spTree>
    <p:extLst>
      <p:ext uri="{BB962C8B-B14F-4D97-AF65-F5344CB8AC3E}">
        <p14:creationId xmlns:p14="http://schemas.microsoft.com/office/powerpoint/2010/main" val="2705732959"/>
      </p:ext>
    </p:extLst>
  </p:cSld>
  <p:clrMapOvr>
    <a:masterClrMapping/>
  </p:clrMapOvr>
  <p:transition>
    <p:blinds/>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vert="horz" anchor="b">
            <a:normAutofit/>
          </a:bodyPr>
          <a:lstStyle/>
          <a:p>
            <a:r>
              <a:rPr lang="en-US" b="1" dirty="0"/>
              <a:t>Impact of SC Order</a:t>
            </a:r>
          </a:p>
        </p:txBody>
      </p:sp>
      <p:sp>
        <p:nvSpPr>
          <p:cNvPr id="3" name="Content Placeholder 2"/>
          <p:cNvSpPr>
            <a:spLocks noGrp="1"/>
          </p:cNvSpPr>
          <p:nvPr>
            <p:ph sz="quarter" idx="1"/>
          </p:nvPr>
        </p:nvSpPr>
        <p:spPr>
          <a:xfrm>
            <a:off x="457200" y="1752600"/>
            <a:ext cx="8229600" cy="4389120"/>
          </a:xfrm>
        </p:spPr>
        <p:txBody>
          <a:bodyPr/>
          <a:lstStyle/>
          <a:p>
            <a:r>
              <a:rPr lang="en-US" dirty="0" smtClean="0"/>
              <a:t>Significant changes on the ground for better. Situation changed from “very grim” to “quite good/happy”</a:t>
            </a:r>
          </a:p>
          <a:p>
            <a:r>
              <a:rPr lang="en-US" dirty="0" smtClean="0"/>
              <a:t>Change in the approach of enforcement and amendments in regulation in 2003 and there after.</a:t>
            </a:r>
          </a:p>
          <a:p>
            <a:r>
              <a:rPr lang="en-US" dirty="0" smtClean="0"/>
              <a:t>Increased compliance (almost 95% +)</a:t>
            </a:r>
          </a:p>
          <a:p>
            <a:r>
              <a:rPr lang="en-US" dirty="0" smtClean="0"/>
              <a:t>Setting up of CHWTSDF and also CETPs up-gradation</a:t>
            </a:r>
          </a:p>
          <a:p>
            <a:r>
              <a:rPr lang="en-US" dirty="0" smtClean="0"/>
              <a:t>Removal and safe disposal of HW lying in industrial estates and illegal dumps sites </a:t>
            </a:r>
          </a:p>
          <a:p>
            <a:r>
              <a:rPr lang="en-US" dirty="0" smtClean="0"/>
              <a:t>Reduction in illegal imports of HW</a:t>
            </a:r>
          </a:p>
          <a:p>
            <a:endParaRPr lang="en-US" dirty="0" smtClean="0"/>
          </a:p>
          <a:p>
            <a:endParaRPr lang="en-US" dirty="0" smtClean="0"/>
          </a:p>
          <a:p>
            <a:endParaRPr lang="en-US" dirty="0"/>
          </a:p>
        </p:txBody>
      </p:sp>
    </p:spTree>
    <p:extLst>
      <p:ext uri="{BB962C8B-B14F-4D97-AF65-F5344CB8AC3E}">
        <p14:creationId xmlns:p14="http://schemas.microsoft.com/office/powerpoint/2010/main" val="3500587023"/>
      </p:ext>
    </p:extLst>
  </p:cSld>
  <p:clrMapOvr>
    <a:masterClrMapping/>
  </p:clrMapOvr>
  <p:transition>
    <p:blinds/>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emplate>5. HWM Rules 2016</Template>
  <TotalTime>669</TotalTime>
  <Words>3036</Words>
  <Application>Microsoft Office PowerPoint</Application>
  <PresentationFormat>On-screen Show (4:3)</PresentationFormat>
  <Paragraphs>326</Paragraphs>
  <Slides>55</Slides>
  <Notes>1</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Oriel</vt:lpstr>
      <vt:lpstr>PowerPoint Presentation</vt:lpstr>
      <vt:lpstr>Introduction</vt:lpstr>
      <vt:lpstr>Principal issues in WP, 657 / 1995</vt:lpstr>
      <vt:lpstr>ToR of Menon Committee</vt:lpstr>
      <vt:lpstr>ToR of Menon Committee</vt:lpstr>
      <vt:lpstr>Important Findings of Menon Committee</vt:lpstr>
      <vt:lpstr>Acceptance of Recommendations  of  Menon Committee</vt:lpstr>
      <vt:lpstr>Functioning of the SCMC</vt:lpstr>
      <vt:lpstr>Impact of SC Order</vt:lpstr>
      <vt:lpstr>Impact of SC Order</vt:lpstr>
      <vt:lpstr>Part II</vt:lpstr>
      <vt:lpstr>Directions regarding domestic HW (i): National Inventory</vt:lpstr>
      <vt:lpstr>Directions regarding domestic HW (i): National Inventory</vt:lpstr>
      <vt:lpstr>Directions regarding domestic HW (ii): Display of National Inventories in media/ website</vt:lpstr>
      <vt:lpstr>Directions regarding domestic HW (iii): Display of information by HW generating units on boards at gates &amp; involvement of local community in environment protection (LAEC)</vt:lpstr>
      <vt:lpstr>Directions regarding domestic HW (iv): CHW TSDF</vt:lpstr>
      <vt:lpstr>Directions regarding domestic HW (v): HW incinerators and guidelines</vt:lpstr>
      <vt:lpstr>Directions regarding domestic HW (v): HW incinerators and guidelines</vt:lpstr>
      <vt:lpstr>Directions regarding domestic HW (vi): National Inventory of illlegal HW dump sites</vt:lpstr>
      <vt:lpstr>Directions regarding domestic HW (vi): National Inventory of illlegal HW dump sites</vt:lpstr>
      <vt:lpstr>Directions regarding domestic HW (vi): National Inventory of illlegal HW dump sites</vt:lpstr>
      <vt:lpstr>Directions regarding domestic HW (vi): National Inventory of illlegal HW dump sites</vt:lpstr>
      <vt:lpstr>Directions regarding domestic HW (vi): National Inventory of illlegal HW dump sites</vt:lpstr>
      <vt:lpstr>Directions regarding domestic HW (vi): National Inventory of illlegal HW dump sites</vt:lpstr>
      <vt:lpstr> </vt:lpstr>
      <vt:lpstr>Directions regarding domestic HW (vi): National Inventory of illlegal HW dump sites: Case of HW dumping by Aventis Pharma in Gujarat</vt:lpstr>
      <vt:lpstr>Directions regarding domestic HW (vi): National Inventory of illlegal HW dump sites: Case of Volatile Organic Compounds</vt:lpstr>
      <vt:lpstr>Directions regarding domestic HW (vi): National Inventory of illlegal HW dump sites: Improvements in CETPs w.r.t HW</vt:lpstr>
      <vt:lpstr>Directions regarding domestic HW (vi): National Inventory of illegal HW dump sites: Rehabilitation of contaminated ground water aquifers</vt:lpstr>
      <vt:lpstr>Directions regarding domestic HW (vi): National Inventory of illegal HW dump sites: Loss of Ecology</vt:lpstr>
      <vt:lpstr>Directions regarding domestic HW (vii): Supply of water to communities affected by  ground water contamination due to HW</vt:lpstr>
      <vt:lpstr>Directions regarding domestic HW (viii): Waste minimization</vt:lpstr>
      <vt:lpstr>Directions regarding domestic HW (ix): Policy document on HW and landfills</vt:lpstr>
      <vt:lpstr>Directions regarding domestic HW: (x): Latest cleaner technologies</vt:lpstr>
      <vt:lpstr>Directions regarding domestic HW: (xi): Waste oil transport and waste oil trade</vt:lpstr>
      <vt:lpstr>Directions regarding domestic HW: (xii): Implementation of rules relating to plastics and batteries</vt:lpstr>
      <vt:lpstr>Directions regarding domestic HW: (xiii): Implementation of check-lists by SPCBs/PCCs</vt:lpstr>
      <vt:lpstr>Directions regarding domestic HW: (xiv): Upgrading the laboratories at ports &amp; customs</vt:lpstr>
      <vt:lpstr>Directions regarding domestic HW: (xv):  Institutional reforms: Strengthening of Pollution Control Boards/PCCs/MoEF/CPCB</vt:lpstr>
      <vt:lpstr>Directions regarding Imported HW &amp; Basel Convention: (i):  Additional controls to prevent imports of HW</vt:lpstr>
      <vt:lpstr>Directions regarding Imported HW &amp; Basel Convention: (i):  Additional controls to prevent imports of HW</vt:lpstr>
      <vt:lpstr>Directions regarding Imported HW &amp; Basel Convention: (i):  Additional controls to prevent imports of HW</vt:lpstr>
      <vt:lpstr>Directions regarding Imported HW &amp; Basel Convention: (ii):  Disposal of HW impounded at Ports and ICDs</vt:lpstr>
      <vt:lpstr>Directions regarding Imported HW &amp; Basel Convention: (iii):  Destruction by Incineration of 133 containers of waste oil illegally imported at JNPT ( SC Order dated 5.01.2005)</vt:lpstr>
      <vt:lpstr>Directions regarding Imported HW &amp; Basel Convention: (iv):  Directions relating to Dirty Technology Import</vt:lpstr>
      <vt:lpstr>Directions relating to further amendments to existing laws and statues: Amendments to HW Rules, 89</vt:lpstr>
      <vt:lpstr>Costs of implementing SC Order as received from AP, Maharashtra, Kerala, Gujarat &amp; Other States:</vt:lpstr>
      <vt:lpstr>Performance Index of Various States in Implementing the Court’s Directions :  Rating of the States</vt:lpstr>
      <vt:lpstr>Performance Index of Various States in Implementing the Court’s Directions :  Rating of the States</vt:lpstr>
      <vt:lpstr>Performance Index of Various States in Implementing the Court’s Directions :  Rating of the States</vt:lpstr>
      <vt:lpstr>Conclusion  Achievable vision for effective &amp; total management of HW</vt:lpstr>
      <vt:lpstr>Conclusion  Achievable vision for effective &amp; total management of HW</vt:lpstr>
      <vt:lpstr>Conclusion  Achievable vision for effective &amp; total management of HW</vt:lpstr>
      <vt:lpstr>Conclusion  Achievable vision for effective &amp; total management of HW</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HAZARDOUS WASTES:  PERCEPTIONS ON COMPLIANCE OF  THE SUPREME COURT ORDER, 14.10.2003 (in the matter of Write Petition [C] No. 657 of 1995)</dc:title>
  <dc:creator>Boralkar</dc:creator>
  <cp:lastModifiedBy>VINITA</cp:lastModifiedBy>
  <cp:revision>123</cp:revision>
  <dcterms:created xsi:type="dcterms:W3CDTF">2011-07-15T04:06:53Z</dcterms:created>
  <dcterms:modified xsi:type="dcterms:W3CDTF">2017-07-10T06:43:01Z</dcterms:modified>
</cp:coreProperties>
</file>